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6" r:id="rId11"/>
    <p:sldId id="268" r:id="rId12"/>
    <p:sldId id="269" r:id="rId13"/>
    <p:sldId id="267" r:id="rId14"/>
    <p:sldId id="265" r:id="rId15"/>
    <p:sldId id="271" r:id="rId16"/>
    <p:sldId id="270" r:id="rId17"/>
    <p:sldId id="272" r:id="rId18"/>
    <p:sldId id="273" r:id="rId19"/>
    <p:sldId id="274" r:id="rId20"/>
    <p:sldId id="275" r:id="rId21"/>
  </p:sldIdLst>
  <p:sldSz cx="18288000" cy="10287000"/>
  <p:notesSz cx="6858000" cy="9144000"/>
  <p:embeddedFontLst>
    <p:embeddedFont>
      <p:font typeface="Ahkio Bold" pitchFamily="2" charset="77"/>
      <p:regular r:id="rId22"/>
      <p:bold r:id="rId23"/>
    </p:embeddedFont>
    <p:embeddedFont>
      <p:font typeface="Arial Narrow" panose="020B0604020202020204" pitchFamily="34" charset="0"/>
      <p:regular r:id="rId24"/>
      <p:bold r:id="rId25"/>
      <p:italic r:id="rId26"/>
      <p:boldItalic r:id="rId27"/>
    </p:embeddedFont>
    <p:embeddedFont>
      <p:font typeface="Arimo" panose="020B0604020202020204" pitchFamily="34" charset="0"/>
      <p:regular r:id="rId28"/>
    </p:embeddedFont>
    <p:embeddedFont>
      <p:font typeface="Belleza" panose="02000503050000020003" pitchFamily="2" charset="77"/>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359" autoAdjust="0"/>
    <p:restoredTop sz="94640" autoAdjust="0"/>
  </p:normalViewPr>
  <p:slideViewPr>
    <p:cSldViewPr>
      <p:cViewPr varScale="1">
        <p:scale>
          <a:sx n="51" d="100"/>
          <a:sy n="51" d="100"/>
        </p:scale>
        <p:origin x="216" y="7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sv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8.sv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p:cNvSpPr txBox="1"/>
          <p:nvPr/>
        </p:nvSpPr>
        <p:spPr>
          <a:xfrm>
            <a:off x="2911384" y="4083543"/>
            <a:ext cx="12647425" cy="2062103"/>
          </a:xfrm>
          <a:prstGeom prst="rect">
            <a:avLst/>
          </a:prstGeom>
        </p:spPr>
        <p:txBody>
          <a:bodyPr wrap="square" lIns="0" tIns="0" rIns="0" bIns="0" rtlCol="0" anchor="t">
            <a:spAutoFit/>
          </a:bodyPr>
          <a:lstStyle/>
          <a:p>
            <a:r>
              <a:rPr lang="en-US" sz="80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Global Population and Mobility </a:t>
            </a:r>
          </a:p>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latin typeface="Ahkio Bold"/>
                <a:ea typeface="Ahkio Bold"/>
                <a:cs typeface="Ahkio Bold"/>
                <a:sym typeface="Ahkio Bold"/>
              </a:rPr>
              <a:t>PROF. – DR. JACKELYN L. LEGASPI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F14EED-A7D6-2423-2A9A-756D8A3F0CD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920CF81-5863-1102-F933-EC262E25DF06}"/>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A7A85A97-B169-1980-74F3-7BBAF471EAD1}"/>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BC27777C-3A01-6DCC-394A-51BAED36EFFD}"/>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100A9A71-105A-BF2F-5DC9-4396B7FAF93D}"/>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077E2264-BBD8-59E9-E35B-049D41B42984}"/>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263E4EF4-41A6-DCE4-611B-3596AAAD1190}"/>
              </a:ext>
            </a:extLst>
          </p:cNvPr>
          <p:cNvSpPr txBox="1"/>
          <p:nvPr/>
        </p:nvSpPr>
        <p:spPr>
          <a:xfrm>
            <a:off x="1596082" y="1278039"/>
            <a:ext cx="14271193" cy="7478970"/>
          </a:xfrm>
          <a:prstGeom prst="rect">
            <a:avLst/>
          </a:prstGeom>
          <a:noFill/>
        </p:spPr>
        <p:txBody>
          <a:bodyPr wrap="square" rtlCol="0">
            <a:spAutoFit/>
          </a:bodyPr>
          <a:lstStyle/>
          <a:p>
            <a:pPr algn="just"/>
            <a:r>
              <a:rPr lang="en-US" sz="4000" dirty="0"/>
              <a:t>1.Brain Drain (Home Country)Skilled professionals leaving their home country can cause shortages.</a:t>
            </a:r>
          </a:p>
          <a:p>
            <a:pPr algn="just"/>
            <a:r>
              <a:rPr lang="en-US" sz="4000" b="1" dirty="0">
                <a:solidFill>
                  <a:srgbClr val="FF0000"/>
                </a:solidFill>
              </a:rPr>
              <a:t>Example: </a:t>
            </a:r>
            <a:r>
              <a:rPr lang="en-US" sz="4000" dirty="0"/>
              <a:t>Many African countries face a shortage of doctors because many migrate to Europe or the U.S.</a:t>
            </a:r>
          </a:p>
          <a:p>
            <a:pPr algn="just"/>
            <a:r>
              <a:rPr lang="en-US" sz="4000" dirty="0"/>
              <a:t>2.Pressure on Services (Host Country)Large numbers of migrants can strain housing, education, and healthcare systems.</a:t>
            </a:r>
          </a:p>
          <a:p>
            <a:pPr algn="just"/>
            <a:r>
              <a:rPr lang="en-US" sz="4000" b="1" dirty="0">
                <a:solidFill>
                  <a:srgbClr val="FF0000"/>
                </a:solidFill>
              </a:rPr>
              <a:t>Example: </a:t>
            </a:r>
            <a:r>
              <a:rPr lang="en-US" sz="4000" dirty="0"/>
              <a:t>In some European countries, sudden increases in migration have led to crowded schools and hospitals.</a:t>
            </a:r>
          </a:p>
          <a:p>
            <a:pPr algn="just"/>
            <a:r>
              <a:rPr lang="en-US" sz="4000" dirty="0"/>
              <a:t>3.Social Tension or </a:t>
            </a:r>
            <a:r>
              <a:rPr lang="en-US" sz="4000" dirty="0" err="1"/>
              <a:t>DiscriminationMigrants</a:t>
            </a:r>
            <a:r>
              <a:rPr lang="en-US" sz="4000" dirty="0"/>
              <a:t> may face racism, xenophobia, or integration challenges.</a:t>
            </a:r>
          </a:p>
          <a:p>
            <a:pPr algn="just"/>
            <a:r>
              <a:rPr lang="en-US" sz="4000" b="1" dirty="0">
                <a:solidFill>
                  <a:srgbClr val="FF0000"/>
                </a:solidFill>
              </a:rPr>
              <a:t>Example: </a:t>
            </a:r>
            <a:r>
              <a:rPr lang="en-US" sz="4000" dirty="0"/>
              <a:t>In parts of Europe, anti-immigrant sentiment has led to political tensions and stricter immigration policies.</a:t>
            </a:r>
            <a:endParaRPr lang="en-PH" sz="4000" dirty="0"/>
          </a:p>
        </p:txBody>
      </p:sp>
    </p:spTree>
    <p:extLst>
      <p:ext uri="{BB962C8B-B14F-4D97-AF65-F5344CB8AC3E}">
        <p14:creationId xmlns:p14="http://schemas.microsoft.com/office/powerpoint/2010/main" val="2173083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25282-2271-B7D0-5760-7E8C840B9C2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AD59B9-7451-9276-BC40-2A286DE83D92}"/>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1C8401D6-C731-BECD-A828-F05B8462EF31}"/>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B3C48486-F73C-58AE-055B-283810DF966D}"/>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8029E1F8-E060-5B12-5332-E6BF173D8A20}"/>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DCFBA256-B842-771F-E7B3-C5ECA2AABCFC}"/>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DFDFCE2B-AB48-2C51-A246-13EBFC72B1A4}"/>
              </a:ext>
            </a:extLst>
          </p:cNvPr>
          <p:cNvSpPr txBox="1"/>
          <p:nvPr/>
        </p:nvSpPr>
        <p:spPr>
          <a:xfrm>
            <a:off x="1828800" y="1778220"/>
            <a:ext cx="14271193" cy="6247864"/>
          </a:xfrm>
          <a:prstGeom prst="rect">
            <a:avLst/>
          </a:prstGeom>
          <a:noFill/>
        </p:spPr>
        <p:txBody>
          <a:bodyPr wrap="square" rtlCol="0">
            <a:spAutoFit/>
          </a:bodyPr>
          <a:lstStyle/>
          <a:p>
            <a:pPr>
              <a:buNone/>
            </a:pPr>
            <a:r>
              <a:rPr lang="en-US" sz="4000" dirty="0"/>
              <a:t>Remittances from Overseas Filipino Workers (OFWs) help the Philippine economy in several important ways:</a:t>
            </a:r>
          </a:p>
          <a:p>
            <a:pPr>
              <a:buFont typeface="+mj-lt"/>
              <a:buAutoNum type="arabicPeriod"/>
            </a:pPr>
            <a:r>
              <a:rPr lang="en-US" sz="4000" b="1" dirty="0"/>
              <a:t>Boosts Household Income</a:t>
            </a:r>
            <a:br>
              <a:rPr lang="en-US" sz="4000" dirty="0"/>
            </a:br>
            <a:r>
              <a:rPr lang="en-US" sz="4000" dirty="0"/>
              <a:t>Families of OFWs use the money to pay for food, education, healthcare, housing, and other needs. This increases their spending, which drives demand for goods and services in the local economy.</a:t>
            </a:r>
          </a:p>
          <a:p>
            <a:pPr>
              <a:buFont typeface="+mj-lt"/>
              <a:buAutoNum type="arabicPeriod"/>
            </a:pPr>
            <a:r>
              <a:rPr lang="en-US" sz="4000" b="1" dirty="0"/>
              <a:t>Reduces Poverty</a:t>
            </a:r>
            <a:br>
              <a:rPr lang="en-US" sz="4000" dirty="0"/>
            </a:br>
            <a:r>
              <a:rPr lang="en-US" sz="4000" dirty="0"/>
              <a:t>Remittances lift many families out of poverty by giving them a steady source of income, especially in rural areas where jobs might be scarce.</a:t>
            </a:r>
          </a:p>
        </p:txBody>
      </p:sp>
    </p:spTree>
    <p:extLst>
      <p:ext uri="{BB962C8B-B14F-4D97-AF65-F5344CB8AC3E}">
        <p14:creationId xmlns:p14="http://schemas.microsoft.com/office/powerpoint/2010/main" val="2508545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B23718-7B52-9BA1-DB7C-EB4DEF820BE4}"/>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216197C-5EBE-B0B4-938F-421412C89B09}"/>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FCD9B1CF-CD81-FE6C-CCAC-C8ED2880FBCE}"/>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AC4948A4-FCE4-278C-E22E-808C24CA4F00}"/>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6091AA32-7B92-279A-4B66-E764033C6CB6}"/>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8ED17F42-B078-59A2-2801-6A97D38BA67A}"/>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E8B8BB5A-0DCF-E664-EEBB-89A6A5355369}"/>
              </a:ext>
            </a:extLst>
          </p:cNvPr>
          <p:cNvSpPr txBox="1"/>
          <p:nvPr/>
        </p:nvSpPr>
        <p:spPr>
          <a:xfrm>
            <a:off x="1861457" y="1144142"/>
            <a:ext cx="14271193" cy="7478970"/>
          </a:xfrm>
          <a:prstGeom prst="rect">
            <a:avLst/>
          </a:prstGeom>
          <a:noFill/>
        </p:spPr>
        <p:txBody>
          <a:bodyPr wrap="square" rtlCol="0">
            <a:spAutoFit/>
          </a:bodyPr>
          <a:lstStyle/>
          <a:p>
            <a:pPr>
              <a:buNone/>
            </a:pPr>
            <a:r>
              <a:rPr lang="en-US" sz="4000" dirty="0"/>
              <a:t>3.Increases Savings and Investment, some OFW families save part of the remittance money or invest it in businesses like small stores, farms, or rental properties, helping to grow the economy further supports </a:t>
            </a:r>
          </a:p>
          <a:p>
            <a:pPr>
              <a:buNone/>
            </a:pPr>
            <a:r>
              <a:rPr lang="en-US" sz="4000" dirty="0"/>
              <a:t>4.Government Spending, higher economic activity from remittances means more taxes collected from sales and businesses, giving the government more funds for public services and infrastructure Improves.</a:t>
            </a:r>
          </a:p>
          <a:p>
            <a:pPr>
              <a:buNone/>
            </a:pPr>
            <a:r>
              <a:rPr lang="en-US" sz="4000" dirty="0"/>
              <a:t>5.National Credit Rating, because remittances are a stable source of foreign exchange, they help the Philippines pay its international debts and build strong financial reserves, making the country more attractive to foreign investors.</a:t>
            </a:r>
          </a:p>
        </p:txBody>
      </p:sp>
    </p:spTree>
    <p:extLst>
      <p:ext uri="{BB962C8B-B14F-4D97-AF65-F5344CB8AC3E}">
        <p14:creationId xmlns:p14="http://schemas.microsoft.com/office/powerpoint/2010/main" val="3975838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FE5FD1-5614-1D15-9608-51AFFB99AFBF}"/>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5D457C1B-6C72-29CE-49DE-0B3FFA4646F2}"/>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a:extLst>
              <a:ext uri="{FF2B5EF4-FFF2-40B4-BE49-F238E27FC236}">
                <a16:creationId xmlns:a16="http://schemas.microsoft.com/office/drawing/2014/main" id="{036C3C4A-B7C1-2BCB-6552-CE48A53EF2CD}"/>
              </a:ext>
            </a:extLst>
          </p:cNvPr>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a:extLst>
              <a:ext uri="{FF2B5EF4-FFF2-40B4-BE49-F238E27FC236}">
                <a16:creationId xmlns:a16="http://schemas.microsoft.com/office/drawing/2014/main" id="{3AC5B059-9EE2-BA98-3804-E5C9D3EFD09E}"/>
              </a:ext>
            </a:extLst>
          </p:cNvPr>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a:extLst>
              <a:ext uri="{FF2B5EF4-FFF2-40B4-BE49-F238E27FC236}">
                <a16:creationId xmlns:a16="http://schemas.microsoft.com/office/drawing/2014/main" id="{B612D926-EC07-0B52-C2FE-B6AF4645D56B}"/>
              </a:ext>
            </a:extLst>
          </p:cNvPr>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a:extLst>
              <a:ext uri="{FF2B5EF4-FFF2-40B4-BE49-F238E27FC236}">
                <a16:creationId xmlns:a16="http://schemas.microsoft.com/office/drawing/2014/main" id="{34B86883-CC7F-610E-E7DD-F852FB9EB1A9}"/>
              </a:ext>
            </a:extLst>
          </p:cNvPr>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a:extLst>
              <a:ext uri="{FF2B5EF4-FFF2-40B4-BE49-F238E27FC236}">
                <a16:creationId xmlns:a16="http://schemas.microsoft.com/office/drawing/2014/main" id="{5B5E2A8F-3BFB-F087-2A30-BDD10BDE51D9}"/>
              </a:ext>
            </a:extLst>
          </p:cNvPr>
          <p:cNvSpPr txBox="1"/>
          <p:nvPr/>
        </p:nvSpPr>
        <p:spPr>
          <a:xfrm>
            <a:off x="3048000" y="3677811"/>
            <a:ext cx="11719016" cy="2954655"/>
          </a:xfrm>
          <a:prstGeom prst="rect">
            <a:avLst/>
          </a:prstGeom>
        </p:spPr>
        <p:txBody>
          <a:bodyPr wrap="square" lIns="0" tIns="0" rIns="0" bIns="0" rtlCol="0" anchor="t">
            <a:spAutoFit/>
          </a:bodyPr>
          <a:lstStyle/>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NEGATIVE IMPACT OF MIGRATION</a:t>
            </a:r>
          </a:p>
        </p:txBody>
      </p:sp>
    </p:spTree>
    <p:extLst>
      <p:ext uri="{BB962C8B-B14F-4D97-AF65-F5344CB8AC3E}">
        <p14:creationId xmlns:p14="http://schemas.microsoft.com/office/powerpoint/2010/main" val="3593068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0C8D0C-B763-E42D-8083-2663F40D5EBC}"/>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9D69F95-F220-3DDF-551C-99EE0E0EA199}"/>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40B8B0F4-4D11-AFD3-6830-48E069804A99}"/>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AA693C45-36E8-CE3F-6094-34DD792A5DB4}"/>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F6135730-132D-50F9-B3D6-F34323AA20F8}"/>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FE192EA2-2D6A-F3E9-8E20-432B26C936B2}"/>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094DE788-9BB4-DB9C-5CFC-16C48383C582}"/>
              </a:ext>
            </a:extLst>
          </p:cNvPr>
          <p:cNvSpPr txBox="1"/>
          <p:nvPr/>
        </p:nvSpPr>
        <p:spPr>
          <a:xfrm>
            <a:off x="1596082" y="1278039"/>
            <a:ext cx="14271193" cy="7478970"/>
          </a:xfrm>
          <a:prstGeom prst="rect">
            <a:avLst/>
          </a:prstGeom>
          <a:noFill/>
        </p:spPr>
        <p:txBody>
          <a:bodyPr wrap="square" rtlCol="0">
            <a:spAutoFit/>
          </a:bodyPr>
          <a:lstStyle/>
          <a:p>
            <a:pPr algn="just"/>
            <a:r>
              <a:rPr lang="en-US" sz="4000" dirty="0"/>
              <a:t>1.Brain Drain (Home Country)Skilled professionals leaving their home country can cause shortages.</a:t>
            </a:r>
          </a:p>
          <a:p>
            <a:pPr algn="just"/>
            <a:r>
              <a:rPr lang="en-US" sz="4000" b="1" dirty="0">
                <a:solidFill>
                  <a:srgbClr val="FF0000"/>
                </a:solidFill>
              </a:rPr>
              <a:t>Example: </a:t>
            </a:r>
            <a:r>
              <a:rPr lang="en-US" sz="4000" dirty="0"/>
              <a:t>Many African countries face a shortage of doctors because many migrate to Europe or the U.S.</a:t>
            </a:r>
          </a:p>
          <a:p>
            <a:pPr algn="just"/>
            <a:r>
              <a:rPr lang="en-US" sz="4000" dirty="0"/>
              <a:t>2.Pressure on Services (Host Country)Large numbers of migrants can strain housing, education, and healthcare systems.</a:t>
            </a:r>
          </a:p>
          <a:p>
            <a:pPr algn="just"/>
            <a:r>
              <a:rPr lang="en-US" sz="4000" b="1" dirty="0">
                <a:solidFill>
                  <a:srgbClr val="FF0000"/>
                </a:solidFill>
              </a:rPr>
              <a:t>Example: </a:t>
            </a:r>
            <a:r>
              <a:rPr lang="en-US" sz="4000" dirty="0"/>
              <a:t>In some European countries, sudden increases in migration have led to crowded schools and hospitals.</a:t>
            </a:r>
          </a:p>
          <a:p>
            <a:pPr algn="just"/>
            <a:r>
              <a:rPr lang="en-US" sz="4000" dirty="0"/>
              <a:t>3.Social Tension or Discrimination Migrants may face racism, xenophobia, or integration challenges.</a:t>
            </a:r>
          </a:p>
          <a:p>
            <a:pPr algn="just"/>
            <a:r>
              <a:rPr lang="en-US" sz="4000" b="1" dirty="0">
                <a:solidFill>
                  <a:srgbClr val="FF0000"/>
                </a:solidFill>
              </a:rPr>
              <a:t>Example: </a:t>
            </a:r>
            <a:r>
              <a:rPr lang="en-US" sz="4000" dirty="0"/>
              <a:t>In parts of Europe, anti-immigrant sentiment has led to political tensions and stricter immigration policies.</a:t>
            </a:r>
            <a:endParaRPr lang="en-PH" sz="4000" dirty="0"/>
          </a:p>
        </p:txBody>
      </p:sp>
    </p:spTree>
    <p:extLst>
      <p:ext uri="{BB962C8B-B14F-4D97-AF65-F5344CB8AC3E}">
        <p14:creationId xmlns:p14="http://schemas.microsoft.com/office/powerpoint/2010/main" val="33710414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3E3C9-A9BE-1C5B-07D5-57CB5AA8109E}"/>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EEF9F4-5FFC-97EB-AC86-BD9583960242}"/>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a:extLst>
              <a:ext uri="{FF2B5EF4-FFF2-40B4-BE49-F238E27FC236}">
                <a16:creationId xmlns:a16="http://schemas.microsoft.com/office/drawing/2014/main" id="{B2FD4ADA-CB1F-F484-D5B9-68D8E445B0FC}"/>
              </a:ext>
            </a:extLst>
          </p:cNvPr>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a:extLst>
              <a:ext uri="{FF2B5EF4-FFF2-40B4-BE49-F238E27FC236}">
                <a16:creationId xmlns:a16="http://schemas.microsoft.com/office/drawing/2014/main" id="{06A4A8FD-BCC3-176C-EBD1-96263965A21F}"/>
              </a:ext>
            </a:extLst>
          </p:cNvPr>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a:extLst>
              <a:ext uri="{FF2B5EF4-FFF2-40B4-BE49-F238E27FC236}">
                <a16:creationId xmlns:a16="http://schemas.microsoft.com/office/drawing/2014/main" id="{FD0BE438-55E3-95ED-725E-FF99592F3B9E}"/>
              </a:ext>
            </a:extLst>
          </p:cNvPr>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a:extLst>
              <a:ext uri="{FF2B5EF4-FFF2-40B4-BE49-F238E27FC236}">
                <a16:creationId xmlns:a16="http://schemas.microsoft.com/office/drawing/2014/main" id="{FB2D8714-327C-7F96-938E-4404B3B44244}"/>
              </a:ext>
            </a:extLst>
          </p:cNvPr>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a:extLst>
              <a:ext uri="{FF2B5EF4-FFF2-40B4-BE49-F238E27FC236}">
                <a16:creationId xmlns:a16="http://schemas.microsoft.com/office/drawing/2014/main" id="{FFAAC865-4078-6916-695B-E730A9C7FBCE}"/>
              </a:ext>
            </a:extLst>
          </p:cNvPr>
          <p:cNvSpPr txBox="1"/>
          <p:nvPr/>
        </p:nvSpPr>
        <p:spPr>
          <a:xfrm>
            <a:off x="2954339" y="3666172"/>
            <a:ext cx="11719016" cy="2954655"/>
          </a:xfrm>
          <a:prstGeom prst="rect">
            <a:avLst/>
          </a:prstGeom>
        </p:spPr>
        <p:txBody>
          <a:bodyPr wrap="square" lIns="0" tIns="0" rIns="0" bIns="0" rtlCol="0" anchor="t">
            <a:spAutoFit/>
          </a:bodyPr>
          <a:lstStyle/>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INDIVIDUAL</a:t>
            </a:r>
          </a:p>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WRITTEN ACTIVITY</a:t>
            </a:r>
          </a:p>
        </p:txBody>
      </p:sp>
    </p:spTree>
    <p:extLst>
      <p:ext uri="{BB962C8B-B14F-4D97-AF65-F5344CB8AC3E}">
        <p14:creationId xmlns:p14="http://schemas.microsoft.com/office/powerpoint/2010/main" val="2227191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10F4C7-65DE-B46E-9E99-7EEE312B54DA}"/>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6063AE0-F9C3-E94A-158A-7722731D0339}"/>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87363C5B-0177-722D-5585-BBD9F50B6341}"/>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C8F75012-5B43-F19C-139F-9C911E7C2327}"/>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37ECC467-C4C6-34E3-71B1-3101A6E2EBF3}"/>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617A4F6E-48F5-1851-C7D7-412C12FC9647}"/>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473BBF5B-E1A9-CE05-A5FD-EF117CA6DFE4}"/>
              </a:ext>
            </a:extLst>
          </p:cNvPr>
          <p:cNvSpPr txBox="1"/>
          <p:nvPr/>
        </p:nvSpPr>
        <p:spPr>
          <a:xfrm>
            <a:off x="1905000" y="816374"/>
            <a:ext cx="13911988" cy="7478970"/>
          </a:xfrm>
          <a:prstGeom prst="rect">
            <a:avLst/>
          </a:prstGeom>
          <a:noFill/>
        </p:spPr>
        <p:txBody>
          <a:bodyPr wrap="square" rtlCol="0">
            <a:spAutoFit/>
          </a:bodyPr>
          <a:lstStyle/>
          <a:p>
            <a:r>
              <a:rPr lang="en-US" sz="6000" b="1" dirty="0"/>
              <a:t>Written Activity: </a:t>
            </a:r>
          </a:p>
          <a:p>
            <a:r>
              <a:rPr lang="en-US" sz="6000" b="1" dirty="0">
                <a:solidFill>
                  <a:srgbClr val="FF0000"/>
                </a:solidFill>
              </a:rPr>
              <a:t>Instructions: </a:t>
            </a:r>
            <a:r>
              <a:rPr lang="en-US" sz="6000" dirty="0"/>
              <a:t>Below are five scenarios showing positive and negative impacts of immigration around the world. Choose only </a:t>
            </a:r>
            <a:r>
              <a:rPr lang="en-US" sz="6000" b="1" dirty="0"/>
              <a:t>three (3)</a:t>
            </a:r>
            <a:r>
              <a:rPr lang="en-US" sz="6000" dirty="0"/>
              <a:t> scenarios. Imagine you are in that situation. </a:t>
            </a:r>
            <a:r>
              <a:rPr lang="en-US" sz="6000" b="1" dirty="0"/>
              <a:t>What will you do? </a:t>
            </a:r>
            <a:r>
              <a:rPr lang="en-US" sz="6000" dirty="0"/>
              <a:t>Explain your answer </a:t>
            </a:r>
            <a:r>
              <a:rPr lang="en-US" sz="6000" b="1" dirty="0"/>
              <a:t>clearly</a:t>
            </a:r>
            <a:r>
              <a:rPr lang="en-US" sz="6000" dirty="0"/>
              <a:t> by giving concrete examples and </a:t>
            </a:r>
            <a:r>
              <a:rPr lang="en-US" sz="6000" b="1" dirty="0"/>
              <a:t>real</a:t>
            </a:r>
            <a:r>
              <a:rPr lang="en-US" sz="6000" dirty="0"/>
              <a:t> information to support your ideas.</a:t>
            </a:r>
            <a:endParaRPr lang="en-PH" sz="6000" dirty="0"/>
          </a:p>
        </p:txBody>
      </p:sp>
    </p:spTree>
    <p:extLst>
      <p:ext uri="{BB962C8B-B14F-4D97-AF65-F5344CB8AC3E}">
        <p14:creationId xmlns:p14="http://schemas.microsoft.com/office/powerpoint/2010/main" val="8083229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AE7B5-280A-50DA-985B-140DD3CF4C3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0F914F24-0725-EF61-03EB-7C7177B24290}"/>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FAD0B834-7FFE-3727-24FC-E386B2AE6FDB}"/>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6F91DD7B-E722-B356-22D6-868872C51E60}"/>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066D5F13-8553-C44A-190F-ECA5CB2E8403}"/>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EC82F15D-D201-23BA-6C4A-E56A93812D98}"/>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2ACC31D0-900A-5114-EC88-7693B3B12980}"/>
              </a:ext>
            </a:extLst>
          </p:cNvPr>
          <p:cNvSpPr txBox="1"/>
          <p:nvPr/>
        </p:nvSpPr>
        <p:spPr>
          <a:xfrm>
            <a:off x="1905000" y="816374"/>
            <a:ext cx="13911988" cy="7478970"/>
          </a:xfrm>
          <a:prstGeom prst="rect">
            <a:avLst/>
          </a:prstGeom>
          <a:noFill/>
        </p:spPr>
        <p:txBody>
          <a:bodyPr wrap="square" rtlCol="0">
            <a:spAutoFit/>
          </a:bodyPr>
          <a:lstStyle/>
          <a:p>
            <a:r>
              <a:rPr lang="en-US" sz="6000" b="1" dirty="0"/>
              <a:t>Written Activity: </a:t>
            </a:r>
          </a:p>
          <a:p>
            <a:r>
              <a:rPr lang="en-US" sz="6000" b="1" dirty="0">
                <a:solidFill>
                  <a:srgbClr val="FF0000"/>
                </a:solidFill>
              </a:rPr>
              <a:t>Instructions: </a:t>
            </a:r>
            <a:r>
              <a:rPr lang="en-US" sz="6000" dirty="0"/>
              <a:t>Below are five scenarios showing positive and negative impacts of immigration around the world. Choose only </a:t>
            </a:r>
            <a:r>
              <a:rPr lang="en-US" sz="6000" b="1" dirty="0"/>
              <a:t>three (3)</a:t>
            </a:r>
            <a:r>
              <a:rPr lang="en-US" sz="6000" dirty="0"/>
              <a:t> scenarios. Imagine you are in that situation. </a:t>
            </a:r>
            <a:r>
              <a:rPr lang="en-US" sz="6000" b="1" dirty="0"/>
              <a:t>What will you do? </a:t>
            </a:r>
            <a:r>
              <a:rPr lang="en-US" sz="6000" dirty="0"/>
              <a:t>Explain your answer </a:t>
            </a:r>
            <a:r>
              <a:rPr lang="en-US" sz="6000" b="1" dirty="0"/>
              <a:t>clearly</a:t>
            </a:r>
            <a:r>
              <a:rPr lang="en-US" sz="6000" dirty="0"/>
              <a:t> by giving concrete examples and </a:t>
            </a:r>
            <a:r>
              <a:rPr lang="en-US" sz="6000" b="1" dirty="0"/>
              <a:t>real</a:t>
            </a:r>
            <a:r>
              <a:rPr lang="en-US" sz="6000" dirty="0"/>
              <a:t> information to support your ideas.</a:t>
            </a:r>
            <a:endParaRPr lang="en-PH" sz="6000" dirty="0"/>
          </a:p>
        </p:txBody>
      </p:sp>
    </p:spTree>
    <p:extLst>
      <p:ext uri="{BB962C8B-B14F-4D97-AF65-F5344CB8AC3E}">
        <p14:creationId xmlns:p14="http://schemas.microsoft.com/office/powerpoint/2010/main" val="2589334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3A06D-3C05-4F3F-6064-D3104A9C3A8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104F49B-661B-039B-CF1B-35C397E90C43}"/>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C31C968B-A2F3-DD1C-FB64-090F0BB97CB5}"/>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15AC0606-DD0A-FE8B-90B0-092707EF2902}"/>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C1D2BB2F-9D66-452E-EA8E-EDE57AEA7632}"/>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2DD2EDC6-2A58-7959-3784-39D883944382}"/>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1EE3A051-4549-3472-06FC-CC829FF96100}"/>
              </a:ext>
            </a:extLst>
          </p:cNvPr>
          <p:cNvSpPr txBox="1"/>
          <p:nvPr/>
        </p:nvSpPr>
        <p:spPr>
          <a:xfrm>
            <a:off x="1905000" y="816374"/>
            <a:ext cx="13911988" cy="8309967"/>
          </a:xfrm>
          <a:prstGeom prst="rect">
            <a:avLst/>
          </a:prstGeom>
          <a:noFill/>
        </p:spPr>
        <p:txBody>
          <a:bodyPr wrap="square" rtlCol="0">
            <a:spAutoFit/>
          </a:bodyPr>
          <a:lstStyle/>
          <a:p>
            <a:r>
              <a:rPr lang="en-US" sz="3800" b="1" dirty="0">
                <a:latin typeface="Arial Narrow" panose="020B0606020202030204" pitchFamily="34" charset="0"/>
              </a:rPr>
              <a:t>Scenario 1: </a:t>
            </a:r>
            <a:r>
              <a:rPr lang="en-US" sz="3800" dirty="0">
                <a:latin typeface="Arial Narrow" panose="020B0606020202030204" pitchFamily="34" charset="0"/>
              </a:rPr>
              <a:t>Economic Growth</a:t>
            </a:r>
          </a:p>
          <a:p>
            <a:r>
              <a:rPr lang="en-US" sz="3800" dirty="0">
                <a:latin typeface="Arial Narrow" panose="020B0606020202030204" pitchFamily="34" charset="0"/>
              </a:rPr>
              <a:t>A large number of immigrants arrive in your country and help fill job shortages in healthcare, construction, and farming.</a:t>
            </a:r>
          </a:p>
          <a:p>
            <a:r>
              <a:rPr lang="en-US" sz="3800" dirty="0">
                <a:latin typeface="Arial Narrow" panose="020B0606020202030204" pitchFamily="34" charset="0"/>
              </a:rPr>
              <a:t>- How would you support this movement to maximize its benefits for the economy?</a:t>
            </a:r>
          </a:p>
          <a:p>
            <a:r>
              <a:rPr lang="en-US" sz="3800" b="1" dirty="0">
                <a:latin typeface="Arial Narrow" panose="020B0606020202030204" pitchFamily="34" charset="0"/>
              </a:rPr>
              <a:t>Scenario 2: </a:t>
            </a:r>
            <a:r>
              <a:rPr lang="en-US" sz="3800" dirty="0">
                <a:latin typeface="Arial Narrow" panose="020B0606020202030204" pitchFamily="34" charset="0"/>
              </a:rPr>
              <a:t>Pressure on Public Services Due to a sudden rise in immigration, your country’s schools, hospitals, and transportation are becoming overcrowded.</a:t>
            </a:r>
          </a:p>
          <a:p>
            <a:r>
              <a:rPr lang="en-US" sz="3800" dirty="0">
                <a:latin typeface="Arial Narrow" panose="020B0606020202030204" pitchFamily="34" charset="0"/>
              </a:rPr>
              <a:t>- What steps would you take to ensure services are fair and accessible to everyone? </a:t>
            </a:r>
          </a:p>
          <a:p>
            <a:r>
              <a:rPr lang="en-US" sz="3800" b="1" dirty="0">
                <a:latin typeface="Arial Narrow" panose="020B0606020202030204" pitchFamily="34" charset="0"/>
              </a:rPr>
              <a:t>Scenario 3:</a:t>
            </a:r>
            <a:r>
              <a:rPr lang="en-US" sz="3800" dirty="0">
                <a:latin typeface="Arial Narrow" panose="020B0606020202030204" pitchFamily="34" charset="0"/>
              </a:rPr>
              <a:t> Cultural Exchange Immigrants bring new languages, traditions, food, and festivals to your community.</a:t>
            </a:r>
          </a:p>
          <a:p>
            <a:r>
              <a:rPr lang="en-US" sz="3800" dirty="0">
                <a:latin typeface="Arial Narrow" panose="020B0606020202030204" pitchFamily="34" charset="0"/>
              </a:rPr>
              <a:t>- How would you promote cultural understanding and reduce discrimination?</a:t>
            </a:r>
          </a:p>
          <a:p>
            <a:endParaRPr lang="en-PH" sz="4000" dirty="0">
              <a:latin typeface="Arial Narrow" panose="020B0606020202030204" pitchFamily="34" charset="0"/>
            </a:endParaRPr>
          </a:p>
        </p:txBody>
      </p:sp>
    </p:spTree>
    <p:extLst>
      <p:ext uri="{BB962C8B-B14F-4D97-AF65-F5344CB8AC3E}">
        <p14:creationId xmlns:p14="http://schemas.microsoft.com/office/powerpoint/2010/main" val="6489734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39C328-1086-9FCC-39FA-7F1D93B17D0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F850DFA-1972-D909-C0B2-DD5F7F0DE849}"/>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a:extLst>
              <a:ext uri="{FF2B5EF4-FFF2-40B4-BE49-F238E27FC236}">
                <a16:creationId xmlns:a16="http://schemas.microsoft.com/office/drawing/2014/main" id="{DFA08DAF-2C45-0319-CE44-F821951B86D8}"/>
              </a:ext>
            </a:extLst>
          </p:cNvPr>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a:extLst>
              <a:ext uri="{FF2B5EF4-FFF2-40B4-BE49-F238E27FC236}">
                <a16:creationId xmlns:a16="http://schemas.microsoft.com/office/drawing/2014/main" id="{CE208117-BCE3-7715-1569-518CBD237A1F}"/>
              </a:ext>
            </a:extLst>
          </p:cNvPr>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a:extLst>
              <a:ext uri="{FF2B5EF4-FFF2-40B4-BE49-F238E27FC236}">
                <a16:creationId xmlns:a16="http://schemas.microsoft.com/office/drawing/2014/main" id="{C1EF9029-F38F-476E-B4CA-2C21A18C6A49}"/>
              </a:ext>
            </a:extLst>
          </p:cNvPr>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a:extLst>
              <a:ext uri="{FF2B5EF4-FFF2-40B4-BE49-F238E27FC236}">
                <a16:creationId xmlns:a16="http://schemas.microsoft.com/office/drawing/2014/main" id="{4BB97691-BFCF-E2CB-50BA-0573CC41E8BE}"/>
              </a:ext>
            </a:extLst>
          </p:cNvPr>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7F26C41A-E1C5-CA28-7914-3C64FFA9CAC9}"/>
              </a:ext>
            </a:extLst>
          </p:cNvPr>
          <p:cNvSpPr txBox="1"/>
          <p:nvPr/>
        </p:nvSpPr>
        <p:spPr>
          <a:xfrm>
            <a:off x="2019277" y="942350"/>
            <a:ext cx="13911988" cy="8402300"/>
          </a:xfrm>
          <a:prstGeom prst="rect">
            <a:avLst/>
          </a:prstGeom>
          <a:noFill/>
        </p:spPr>
        <p:txBody>
          <a:bodyPr wrap="square" rtlCol="0">
            <a:spAutoFit/>
          </a:bodyPr>
          <a:lstStyle/>
          <a:p>
            <a:r>
              <a:rPr lang="en-US" sz="5200" b="1" dirty="0">
                <a:latin typeface="Arial Narrow" panose="020B0606020202030204" pitchFamily="34" charset="0"/>
              </a:rPr>
              <a:t>Scenario 4</a:t>
            </a:r>
            <a:r>
              <a:rPr lang="en-US" sz="5200" dirty="0">
                <a:latin typeface="Arial Narrow" panose="020B0606020202030204" pitchFamily="34" charset="0"/>
              </a:rPr>
              <a:t>: Brain Drain. Many skilled workers from your country are migrating abroad for better opportunities, leaving a shortage of professionals at home.</a:t>
            </a:r>
          </a:p>
          <a:p>
            <a:r>
              <a:rPr lang="en-US" sz="5200" dirty="0">
                <a:latin typeface="Arial Narrow" panose="020B0606020202030204" pitchFamily="34" charset="0"/>
              </a:rPr>
              <a:t>-  What strategies would you create to encourage talented citizens to stay or </a:t>
            </a:r>
            <a:r>
              <a:rPr lang="en-US" sz="5200" dirty="0" err="1">
                <a:latin typeface="Arial Narrow" panose="020B0606020202030204" pitchFamily="34" charset="0"/>
              </a:rPr>
              <a:t>return?Scenario</a:t>
            </a:r>
            <a:r>
              <a:rPr lang="en-US" sz="5200" dirty="0">
                <a:latin typeface="Arial Narrow" panose="020B0606020202030204" pitchFamily="34" charset="0"/>
              </a:rPr>
              <a:t> </a:t>
            </a:r>
          </a:p>
          <a:p>
            <a:r>
              <a:rPr lang="en-US" sz="5200" b="1" dirty="0">
                <a:latin typeface="Arial Narrow" panose="020B0606020202030204" pitchFamily="34" charset="0"/>
              </a:rPr>
              <a:t>Scenario 5</a:t>
            </a:r>
            <a:r>
              <a:rPr lang="en-US" sz="5200" dirty="0">
                <a:latin typeface="Arial Narrow" panose="020B0606020202030204" pitchFamily="34" charset="0"/>
              </a:rPr>
              <a:t>: Illegal Immigration Issues. Some immigrants enter your country illegally, causing debates about border security and rights.</a:t>
            </a:r>
          </a:p>
          <a:p>
            <a:r>
              <a:rPr lang="en-US" sz="5200" dirty="0">
                <a:latin typeface="Arial Narrow" panose="020B0606020202030204" pitchFamily="34" charset="0"/>
              </a:rPr>
              <a:t>-  How would you balance protecting national security while respecting human rights?</a:t>
            </a:r>
            <a:endParaRPr lang="en-PH" sz="5200" dirty="0">
              <a:latin typeface="Arial Narrow" panose="020B0606020202030204" pitchFamily="34" charset="0"/>
            </a:endParaRPr>
          </a:p>
        </p:txBody>
      </p:sp>
    </p:spTree>
    <p:extLst>
      <p:ext uri="{BB962C8B-B14F-4D97-AF65-F5344CB8AC3E}">
        <p14:creationId xmlns:p14="http://schemas.microsoft.com/office/powerpoint/2010/main" val="2075414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p:cNvSpPr/>
          <p:nvPr/>
        </p:nvSpPr>
        <p:spPr>
          <a:xfrm>
            <a:off x="1028700" y="831503"/>
            <a:ext cx="15511273" cy="7813804"/>
          </a:xfrm>
          <a:custGeom>
            <a:avLst/>
            <a:gdLst/>
            <a:ahLst/>
            <a:cxnLst/>
            <a:rect l="l" t="t" r="r" b="b"/>
            <a:pathLst>
              <a:path w="15511273" h="7813804">
                <a:moveTo>
                  <a:pt x="0" y="0"/>
                </a:moveTo>
                <a:lnTo>
                  <a:pt x="15511273" y="0"/>
                </a:lnTo>
                <a:lnTo>
                  <a:pt x="15511273" y="7813803"/>
                </a:lnTo>
                <a:lnTo>
                  <a:pt x="0" y="781380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p:cNvSpPr txBox="1"/>
          <p:nvPr/>
        </p:nvSpPr>
        <p:spPr>
          <a:xfrm>
            <a:off x="5458269" y="1386610"/>
            <a:ext cx="6546820" cy="1146811"/>
          </a:xfrm>
          <a:prstGeom prst="rect">
            <a:avLst/>
          </a:prstGeom>
        </p:spPr>
        <p:txBody>
          <a:bodyPr lIns="0" tIns="0" rIns="0" bIns="0" rtlCol="0" anchor="t">
            <a:spAutoFit/>
          </a:bodyPr>
          <a:lstStyle/>
          <a:p>
            <a:pPr algn="ctr">
              <a:lnSpc>
                <a:spcPts val="9239"/>
              </a:lnSpc>
              <a:spcBef>
                <a:spcPct val="0"/>
              </a:spcBef>
            </a:pPr>
            <a:r>
              <a:rPr lang="en-US" sz="6599" b="1">
                <a:solidFill>
                  <a:srgbClr val="000000"/>
                </a:solidFill>
                <a:latin typeface="Ahkio Bold"/>
                <a:ea typeface="Ahkio Bold"/>
                <a:cs typeface="Ahkio Bold"/>
                <a:sym typeface="Ahkio Bold"/>
              </a:rPr>
              <a:t>MIGRATION</a:t>
            </a:r>
          </a:p>
        </p:txBody>
      </p:sp>
      <p:sp>
        <p:nvSpPr>
          <p:cNvPr id="6" name="TextBox 6"/>
          <p:cNvSpPr txBox="1"/>
          <p:nvPr/>
        </p:nvSpPr>
        <p:spPr>
          <a:xfrm>
            <a:off x="1028700" y="8607206"/>
            <a:ext cx="15511273" cy="217170"/>
          </a:xfrm>
          <a:prstGeom prst="rect">
            <a:avLst/>
          </a:prstGeom>
        </p:spPr>
        <p:txBody>
          <a:bodyPr lIns="0" tIns="0" rIns="0" bIns="0" rtlCol="0" anchor="t">
            <a:spAutoFit/>
          </a:bodyPr>
          <a:lstStyle/>
          <a:p>
            <a:pPr algn="ctr">
              <a:lnSpc>
                <a:spcPts val="1679"/>
              </a:lnSpc>
            </a:pPr>
            <a:r>
              <a:rPr lang="en-US" sz="1200">
                <a:solidFill>
                  <a:srgbClr val="000000"/>
                </a:solidFill>
                <a:latin typeface="Arimo"/>
                <a:ea typeface="Arimo"/>
                <a:cs typeface="Arimo"/>
                <a:sym typeface="Arimo"/>
              </a:rPr>
              <a:t>Body</a:t>
            </a:r>
          </a:p>
        </p:txBody>
      </p:sp>
      <p:sp>
        <p:nvSpPr>
          <p:cNvPr id="7" name="TextBox 7"/>
          <p:cNvSpPr txBox="1"/>
          <p:nvPr/>
        </p:nvSpPr>
        <p:spPr>
          <a:xfrm>
            <a:off x="2077361" y="2722452"/>
            <a:ext cx="12427965" cy="4542519"/>
          </a:xfrm>
          <a:prstGeom prst="rect">
            <a:avLst/>
          </a:prstGeom>
        </p:spPr>
        <p:txBody>
          <a:bodyPr lIns="0" tIns="0" rIns="0" bIns="0" rtlCol="0" anchor="t">
            <a:spAutoFit/>
          </a:bodyPr>
          <a:lstStyle/>
          <a:p>
            <a:pPr algn="just">
              <a:lnSpc>
                <a:spcPts val="7196"/>
              </a:lnSpc>
              <a:spcBef>
                <a:spcPct val="0"/>
              </a:spcBef>
            </a:pPr>
            <a:r>
              <a:rPr lang="en-US" sz="5803" b="1">
                <a:solidFill>
                  <a:srgbClr val="000000"/>
                </a:solidFill>
                <a:latin typeface="Ahkio Bold"/>
                <a:ea typeface="Ahkio Bold"/>
                <a:cs typeface="Ahkio Bold"/>
                <a:sym typeface="Ahkio Bold"/>
              </a:rPr>
              <a:t>Migration is the movement of people from one place to another, usually across a political or administrative boundary, with the intention of settling temporarily or permanently in a new location.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D59F7-B2F3-CF88-3E1B-5A08315F39D1}"/>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F256C33-B125-1795-FFD0-209B5CC59ECE}"/>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a:extLst>
              <a:ext uri="{FF2B5EF4-FFF2-40B4-BE49-F238E27FC236}">
                <a16:creationId xmlns:a16="http://schemas.microsoft.com/office/drawing/2014/main" id="{6FFFADAB-E393-5324-A98C-939C058E589A}"/>
              </a:ext>
            </a:extLst>
          </p:cNvPr>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a:extLst>
              <a:ext uri="{FF2B5EF4-FFF2-40B4-BE49-F238E27FC236}">
                <a16:creationId xmlns:a16="http://schemas.microsoft.com/office/drawing/2014/main" id="{529F307F-043D-8A1E-209B-7FBC0467DEE6}"/>
              </a:ext>
            </a:extLst>
          </p:cNvPr>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a:extLst>
              <a:ext uri="{FF2B5EF4-FFF2-40B4-BE49-F238E27FC236}">
                <a16:creationId xmlns:a16="http://schemas.microsoft.com/office/drawing/2014/main" id="{82CDD675-8509-B4B5-FAE9-92C6CA1DB874}"/>
              </a:ext>
            </a:extLst>
          </p:cNvPr>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a:extLst>
              <a:ext uri="{FF2B5EF4-FFF2-40B4-BE49-F238E27FC236}">
                <a16:creationId xmlns:a16="http://schemas.microsoft.com/office/drawing/2014/main" id="{BAE50456-F9D0-09B7-91D8-310E424C082A}"/>
              </a:ext>
            </a:extLst>
          </p:cNvPr>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a:extLst>
              <a:ext uri="{FF2B5EF4-FFF2-40B4-BE49-F238E27FC236}">
                <a16:creationId xmlns:a16="http://schemas.microsoft.com/office/drawing/2014/main" id="{5EC101D2-EEEF-3E78-83A7-97FBD931EBD8}"/>
              </a:ext>
            </a:extLst>
          </p:cNvPr>
          <p:cNvSpPr txBox="1"/>
          <p:nvPr/>
        </p:nvSpPr>
        <p:spPr>
          <a:xfrm>
            <a:off x="2954339" y="3666172"/>
            <a:ext cx="11719016" cy="1477328"/>
          </a:xfrm>
          <a:prstGeom prst="rect">
            <a:avLst/>
          </a:prstGeom>
        </p:spPr>
        <p:txBody>
          <a:bodyPr wrap="square" lIns="0" tIns="0" rIns="0" bIns="0" rtlCol="0" anchor="t">
            <a:spAutoFit/>
          </a:bodyPr>
          <a:lstStyle/>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THANK YOU!</a:t>
            </a:r>
          </a:p>
        </p:txBody>
      </p:sp>
    </p:spTree>
    <p:extLst>
      <p:ext uri="{BB962C8B-B14F-4D97-AF65-F5344CB8AC3E}">
        <p14:creationId xmlns:p14="http://schemas.microsoft.com/office/powerpoint/2010/main" val="283328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32794" b="-51798"/>
            </a:stretch>
          </a:blipFill>
        </p:spPr>
        <p:txBody>
          <a:bodyPr/>
          <a:lstStyle/>
          <a:p>
            <a:endParaRPr lang="en-PH"/>
          </a:p>
        </p:txBody>
      </p:sp>
      <p:sp>
        <p:nvSpPr>
          <p:cNvPr id="4" name="Freeform 4"/>
          <p:cNvSpPr/>
          <p:nvPr/>
        </p:nvSpPr>
        <p:spPr>
          <a:xfrm>
            <a:off x="639776" y="2051562"/>
            <a:ext cx="17008448" cy="7001811"/>
          </a:xfrm>
          <a:custGeom>
            <a:avLst/>
            <a:gdLst/>
            <a:ahLst/>
            <a:cxnLst/>
            <a:rect l="l" t="t" r="r" b="b"/>
            <a:pathLst>
              <a:path w="17008448" h="7001811">
                <a:moveTo>
                  <a:pt x="0" y="0"/>
                </a:moveTo>
                <a:lnTo>
                  <a:pt x="17008448" y="0"/>
                </a:lnTo>
                <a:lnTo>
                  <a:pt x="17008448" y="7001811"/>
                </a:lnTo>
                <a:lnTo>
                  <a:pt x="0" y="70018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p:cNvSpPr txBox="1"/>
          <p:nvPr/>
        </p:nvSpPr>
        <p:spPr>
          <a:xfrm>
            <a:off x="832202" y="4931799"/>
            <a:ext cx="4595024" cy="3133726"/>
          </a:xfrm>
          <a:prstGeom prst="rect">
            <a:avLst/>
          </a:prstGeom>
        </p:spPr>
        <p:txBody>
          <a:bodyPr lIns="0" tIns="0" rIns="0" bIns="0" rtlCol="0" anchor="t">
            <a:spAutoFit/>
          </a:bodyPr>
          <a:lstStyle/>
          <a:p>
            <a:pPr algn="ctr">
              <a:lnSpc>
                <a:spcPts val="6299"/>
              </a:lnSpc>
            </a:pPr>
            <a:r>
              <a:rPr lang="en-US" sz="4499">
                <a:solidFill>
                  <a:srgbClr val="000000"/>
                </a:solidFill>
                <a:latin typeface="Belleza"/>
                <a:ea typeface="Belleza"/>
                <a:cs typeface="Belleza"/>
                <a:sym typeface="Belleza"/>
              </a:rPr>
              <a:t> Moving within a country (e.g., from rural to urban areas).</a:t>
            </a:r>
          </a:p>
        </p:txBody>
      </p:sp>
      <p:sp>
        <p:nvSpPr>
          <p:cNvPr id="6" name="TextBox 6"/>
          <p:cNvSpPr txBox="1"/>
          <p:nvPr/>
        </p:nvSpPr>
        <p:spPr>
          <a:xfrm>
            <a:off x="4703839" y="895350"/>
            <a:ext cx="8880322" cy="965200"/>
          </a:xfrm>
          <a:prstGeom prst="rect">
            <a:avLst/>
          </a:prstGeom>
        </p:spPr>
        <p:txBody>
          <a:bodyPr lIns="0" tIns="0" rIns="0" bIns="0" rtlCol="0" anchor="t">
            <a:spAutoFit/>
          </a:bodyPr>
          <a:lstStyle/>
          <a:p>
            <a:pPr algn="ctr">
              <a:lnSpc>
                <a:spcPts val="7699"/>
              </a:lnSpc>
              <a:spcBef>
                <a:spcPct val="0"/>
              </a:spcBef>
            </a:pPr>
            <a:r>
              <a:rPr lang="en-US" sz="5499" b="1">
                <a:solidFill>
                  <a:srgbClr val="000000"/>
                </a:solidFill>
                <a:latin typeface="Ahkio Bold"/>
                <a:ea typeface="Ahkio Bold"/>
                <a:cs typeface="Ahkio Bold"/>
                <a:sym typeface="Ahkio Bold"/>
              </a:rPr>
              <a:t>EXAMPLES OF MIGRATION</a:t>
            </a:r>
          </a:p>
        </p:txBody>
      </p:sp>
      <p:sp>
        <p:nvSpPr>
          <p:cNvPr id="7" name="TextBox 7"/>
          <p:cNvSpPr txBox="1"/>
          <p:nvPr/>
        </p:nvSpPr>
        <p:spPr>
          <a:xfrm>
            <a:off x="6846488" y="4884174"/>
            <a:ext cx="4595024" cy="3072132"/>
          </a:xfrm>
          <a:prstGeom prst="rect">
            <a:avLst/>
          </a:prstGeom>
        </p:spPr>
        <p:txBody>
          <a:bodyPr lIns="0" tIns="0" rIns="0" bIns="0" rtlCol="0" anchor="t">
            <a:spAutoFit/>
          </a:bodyPr>
          <a:lstStyle/>
          <a:p>
            <a:pPr algn="ctr">
              <a:lnSpc>
                <a:spcPts val="8119"/>
              </a:lnSpc>
            </a:pPr>
            <a:r>
              <a:rPr lang="en-US" sz="5799">
                <a:solidFill>
                  <a:srgbClr val="000000"/>
                </a:solidFill>
                <a:latin typeface="Belleza"/>
                <a:ea typeface="Belleza"/>
                <a:cs typeface="Belleza"/>
                <a:sym typeface="Belleza"/>
              </a:rPr>
              <a:t>Moving from one country to another.</a:t>
            </a:r>
          </a:p>
        </p:txBody>
      </p:sp>
      <p:sp>
        <p:nvSpPr>
          <p:cNvPr id="8" name="TextBox 8"/>
          <p:cNvSpPr txBox="1"/>
          <p:nvPr/>
        </p:nvSpPr>
        <p:spPr>
          <a:xfrm>
            <a:off x="12860773" y="4912749"/>
            <a:ext cx="4595024" cy="3447416"/>
          </a:xfrm>
          <a:prstGeom prst="rect">
            <a:avLst/>
          </a:prstGeom>
        </p:spPr>
        <p:txBody>
          <a:bodyPr lIns="0" tIns="0" rIns="0" bIns="0" rtlCol="0" anchor="t">
            <a:spAutoFit/>
          </a:bodyPr>
          <a:lstStyle/>
          <a:p>
            <a:pPr algn="ctr">
              <a:lnSpc>
                <a:spcPts val="6859"/>
              </a:lnSpc>
            </a:pPr>
            <a:r>
              <a:rPr lang="en-US" sz="4899">
                <a:solidFill>
                  <a:srgbClr val="000000"/>
                </a:solidFill>
                <a:latin typeface="Belleza"/>
                <a:ea typeface="Belleza"/>
                <a:cs typeface="Belleza"/>
                <a:sym typeface="Belleza"/>
              </a:rPr>
              <a:t>When people choose to move (e.g., for jobs or education).</a:t>
            </a:r>
          </a:p>
        </p:txBody>
      </p:sp>
      <p:sp>
        <p:nvSpPr>
          <p:cNvPr id="9" name="TextBox 9"/>
          <p:cNvSpPr txBox="1"/>
          <p:nvPr/>
        </p:nvSpPr>
        <p:spPr>
          <a:xfrm>
            <a:off x="1393990" y="2275462"/>
            <a:ext cx="3471450" cy="1571633"/>
          </a:xfrm>
          <a:prstGeom prst="rect">
            <a:avLst/>
          </a:prstGeom>
        </p:spPr>
        <p:txBody>
          <a:bodyPr lIns="0" tIns="0" rIns="0" bIns="0" rtlCol="0" anchor="t">
            <a:spAutoFit/>
          </a:bodyPr>
          <a:lstStyle/>
          <a:p>
            <a:pPr algn="ctr">
              <a:lnSpc>
                <a:spcPts val="6299"/>
              </a:lnSpc>
              <a:spcBef>
                <a:spcPct val="0"/>
              </a:spcBef>
            </a:pPr>
            <a:r>
              <a:rPr lang="en-US" sz="4499" b="1">
                <a:solidFill>
                  <a:srgbClr val="000000"/>
                </a:solidFill>
                <a:latin typeface="Ahkio Bold"/>
                <a:ea typeface="Ahkio Bold"/>
                <a:cs typeface="Ahkio Bold"/>
                <a:sym typeface="Ahkio Bold"/>
              </a:rPr>
              <a:t>Internal Migration</a:t>
            </a:r>
          </a:p>
        </p:txBody>
      </p:sp>
      <p:sp>
        <p:nvSpPr>
          <p:cNvPr id="10" name="TextBox 10"/>
          <p:cNvSpPr txBox="1"/>
          <p:nvPr/>
        </p:nvSpPr>
        <p:spPr>
          <a:xfrm>
            <a:off x="7612204" y="1937262"/>
            <a:ext cx="3293655" cy="1687830"/>
          </a:xfrm>
          <a:prstGeom prst="rect">
            <a:avLst/>
          </a:prstGeom>
        </p:spPr>
        <p:txBody>
          <a:bodyPr lIns="0" tIns="0" rIns="0" bIns="0" rtlCol="0" anchor="t">
            <a:spAutoFit/>
          </a:bodyPr>
          <a:lstStyle/>
          <a:p>
            <a:pPr algn="ctr">
              <a:lnSpc>
                <a:spcPts val="6720"/>
              </a:lnSpc>
              <a:spcBef>
                <a:spcPct val="0"/>
              </a:spcBef>
            </a:pPr>
            <a:r>
              <a:rPr lang="en-US" sz="4800" b="1">
                <a:solidFill>
                  <a:srgbClr val="000000"/>
                </a:solidFill>
                <a:latin typeface="Ahkio Bold"/>
                <a:ea typeface="Ahkio Bold"/>
                <a:cs typeface="Ahkio Bold"/>
                <a:sym typeface="Ahkio Bold"/>
              </a:rPr>
              <a:t>International Migration</a:t>
            </a:r>
          </a:p>
        </p:txBody>
      </p:sp>
      <p:sp>
        <p:nvSpPr>
          <p:cNvPr id="11" name="TextBox 11"/>
          <p:cNvSpPr txBox="1"/>
          <p:nvPr/>
        </p:nvSpPr>
        <p:spPr>
          <a:xfrm>
            <a:off x="13473695" y="2078616"/>
            <a:ext cx="3369181" cy="1936750"/>
          </a:xfrm>
          <a:prstGeom prst="rect">
            <a:avLst/>
          </a:prstGeom>
        </p:spPr>
        <p:txBody>
          <a:bodyPr lIns="0" tIns="0" rIns="0" bIns="0" rtlCol="0" anchor="t">
            <a:spAutoFit/>
          </a:bodyPr>
          <a:lstStyle/>
          <a:p>
            <a:pPr algn="ctr">
              <a:lnSpc>
                <a:spcPts val="7699"/>
              </a:lnSpc>
              <a:spcBef>
                <a:spcPct val="0"/>
              </a:spcBef>
            </a:pPr>
            <a:r>
              <a:rPr lang="en-US" sz="5499" b="1">
                <a:solidFill>
                  <a:srgbClr val="000000"/>
                </a:solidFill>
                <a:latin typeface="Ahkio Bold"/>
                <a:ea typeface="Ahkio Bold"/>
                <a:cs typeface="Ahkio Bold"/>
                <a:sym typeface="Ahkio Bold"/>
              </a:rPr>
              <a:t>Voluntary Migration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grpSp>
        <p:nvGrpSpPr>
          <p:cNvPr id="3" name="Group 3"/>
          <p:cNvGrpSpPr/>
          <p:nvPr/>
        </p:nvGrpSpPr>
        <p:grpSpPr>
          <a:xfrm>
            <a:off x="5727575" y="3600450"/>
            <a:ext cx="8048900" cy="4203552"/>
            <a:chOff x="0" y="0"/>
            <a:chExt cx="2119875" cy="1107108"/>
          </a:xfrm>
        </p:grpSpPr>
        <p:sp>
          <p:nvSpPr>
            <p:cNvPr id="4" name="Freeform 4"/>
            <p:cNvSpPr/>
            <p:nvPr/>
          </p:nvSpPr>
          <p:spPr>
            <a:xfrm>
              <a:off x="0" y="0"/>
              <a:ext cx="2119875" cy="1107108"/>
            </a:xfrm>
            <a:custGeom>
              <a:avLst/>
              <a:gdLst/>
              <a:ahLst/>
              <a:cxnLst/>
              <a:rect l="l" t="t" r="r" b="b"/>
              <a:pathLst>
                <a:path w="2119875" h="1107108">
                  <a:moveTo>
                    <a:pt x="49055" y="0"/>
                  </a:moveTo>
                  <a:lnTo>
                    <a:pt x="2070820" y="0"/>
                  </a:lnTo>
                  <a:cubicBezTo>
                    <a:pt x="2083830" y="0"/>
                    <a:pt x="2096308" y="5168"/>
                    <a:pt x="2105507" y="14368"/>
                  </a:cubicBezTo>
                  <a:cubicBezTo>
                    <a:pt x="2114707" y="23567"/>
                    <a:pt x="2119875" y="36045"/>
                    <a:pt x="2119875" y="49055"/>
                  </a:cubicBezTo>
                  <a:lnTo>
                    <a:pt x="2119875" y="1058053"/>
                  </a:lnTo>
                  <a:cubicBezTo>
                    <a:pt x="2119875" y="1085146"/>
                    <a:pt x="2097912" y="1107108"/>
                    <a:pt x="2070820" y="1107108"/>
                  </a:cubicBezTo>
                  <a:lnTo>
                    <a:pt x="49055" y="1107108"/>
                  </a:lnTo>
                  <a:cubicBezTo>
                    <a:pt x="36045" y="1107108"/>
                    <a:pt x="23567" y="1101940"/>
                    <a:pt x="14368" y="1092740"/>
                  </a:cubicBezTo>
                  <a:cubicBezTo>
                    <a:pt x="5168" y="1083541"/>
                    <a:pt x="0" y="1071064"/>
                    <a:pt x="0" y="1058053"/>
                  </a:cubicBezTo>
                  <a:lnTo>
                    <a:pt x="0" y="49055"/>
                  </a:lnTo>
                  <a:cubicBezTo>
                    <a:pt x="0" y="36045"/>
                    <a:pt x="5168" y="23567"/>
                    <a:pt x="14368" y="14368"/>
                  </a:cubicBezTo>
                  <a:cubicBezTo>
                    <a:pt x="23567" y="5168"/>
                    <a:pt x="36045" y="0"/>
                    <a:pt x="49055" y="0"/>
                  </a:cubicBezTo>
                  <a:close/>
                </a:path>
              </a:pathLst>
            </a:custGeom>
            <a:solidFill>
              <a:srgbClr val="4C922E"/>
            </a:solidFill>
          </p:spPr>
          <p:txBody>
            <a:bodyPr/>
            <a:lstStyle/>
            <a:p>
              <a:endParaRPr lang="en-PH"/>
            </a:p>
          </p:txBody>
        </p:sp>
        <p:sp>
          <p:nvSpPr>
            <p:cNvPr id="5" name="TextBox 5"/>
            <p:cNvSpPr txBox="1"/>
            <p:nvPr/>
          </p:nvSpPr>
          <p:spPr>
            <a:xfrm>
              <a:off x="0" y="-47625"/>
              <a:ext cx="2119875" cy="1154733"/>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32794" b="-51798"/>
            </a:stretch>
          </a:blipFill>
        </p:spPr>
        <p:txBody>
          <a:bodyPr/>
          <a:lstStyle/>
          <a:p>
            <a:endParaRPr lang="en-PH"/>
          </a:p>
        </p:txBody>
      </p:sp>
      <p:sp>
        <p:nvSpPr>
          <p:cNvPr id="7" name="TextBox 7"/>
          <p:cNvSpPr txBox="1"/>
          <p:nvPr/>
        </p:nvSpPr>
        <p:spPr>
          <a:xfrm>
            <a:off x="5893601" y="3412935"/>
            <a:ext cx="7690560" cy="3851276"/>
          </a:xfrm>
          <a:prstGeom prst="rect">
            <a:avLst/>
          </a:prstGeom>
        </p:spPr>
        <p:txBody>
          <a:bodyPr lIns="0" tIns="0" rIns="0" bIns="0" rtlCol="0" anchor="t">
            <a:spAutoFit/>
          </a:bodyPr>
          <a:lstStyle/>
          <a:p>
            <a:pPr algn="ctr">
              <a:lnSpc>
                <a:spcPts val="7699"/>
              </a:lnSpc>
            </a:pPr>
            <a:r>
              <a:rPr lang="en-US" sz="5499">
                <a:solidFill>
                  <a:srgbClr val="FFFFFF"/>
                </a:solidFill>
                <a:latin typeface="Belleza"/>
                <a:ea typeface="Belleza"/>
                <a:cs typeface="Belleza"/>
                <a:sym typeface="Belleza"/>
              </a:rPr>
              <a:t>When people are compelled to move due to conflict, persecution, or natural disasters.</a:t>
            </a:r>
          </a:p>
        </p:txBody>
      </p:sp>
      <p:grpSp>
        <p:nvGrpSpPr>
          <p:cNvPr id="8" name="Group 8"/>
          <p:cNvGrpSpPr/>
          <p:nvPr/>
        </p:nvGrpSpPr>
        <p:grpSpPr>
          <a:xfrm>
            <a:off x="5893601" y="2100175"/>
            <a:ext cx="7488650" cy="1181522"/>
            <a:chOff x="0" y="0"/>
            <a:chExt cx="1972319" cy="311183"/>
          </a:xfrm>
        </p:grpSpPr>
        <p:sp>
          <p:nvSpPr>
            <p:cNvPr id="9" name="Freeform 9"/>
            <p:cNvSpPr/>
            <p:nvPr/>
          </p:nvSpPr>
          <p:spPr>
            <a:xfrm>
              <a:off x="0" y="0"/>
              <a:ext cx="1972319" cy="311183"/>
            </a:xfrm>
            <a:custGeom>
              <a:avLst/>
              <a:gdLst/>
              <a:ahLst/>
              <a:cxnLst/>
              <a:rect l="l" t="t" r="r" b="b"/>
              <a:pathLst>
                <a:path w="1972319" h="311183">
                  <a:moveTo>
                    <a:pt x="1972319" y="0"/>
                  </a:moveTo>
                  <a:lnTo>
                    <a:pt x="0" y="0"/>
                  </a:lnTo>
                  <a:lnTo>
                    <a:pt x="101600" y="155591"/>
                  </a:lnTo>
                  <a:lnTo>
                    <a:pt x="0" y="311183"/>
                  </a:lnTo>
                  <a:lnTo>
                    <a:pt x="1972319" y="311183"/>
                  </a:lnTo>
                  <a:lnTo>
                    <a:pt x="1870719" y="155591"/>
                  </a:lnTo>
                  <a:lnTo>
                    <a:pt x="1972319" y="0"/>
                  </a:lnTo>
                  <a:close/>
                </a:path>
              </a:pathLst>
            </a:custGeom>
            <a:solidFill>
              <a:srgbClr val="4C922E"/>
            </a:solidFill>
          </p:spPr>
          <p:txBody>
            <a:bodyPr/>
            <a:lstStyle/>
            <a:p>
              <a:endParaRPr lang="en-PH"/>
            </a:p>
          </p:txBody>
        </p:sp>
        <p:sp>
          <p:nvSpPr>
            <p:cNvPr id="10" name="TextBox 10"/>
            <p:cNvSpPr txBox="1"/>
            <p:nvPr/>
          </p:nvSpPr>
          <p:spPr>
            <a:xfrm>
              <a:off x="88900" y="-47625"/>
              <a:ext cx="1794519" cy="358808"/>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4703839" y="895350"/>
            <a:ext cx="8880322" cy="965200"/>
          </a:xfrm>
          <a:prstGeom prst="rect">
            <a:avLst/>
          </a:prstGeom>
        </p:spPr>
        <p:txBody>
          <a:bodyPr lIns="0" tIns="0" rIns="0" bIns="0" rtlCol="0" anchor="t">
            <a:spAutoFit/>
          </a:bodyPr>
          <a:lstStyle/>
          <a:p>
            <a:pPr algn="ctr">
              <a:lnSpc>
                <a:spcPts val="7699"/>
              </a:lnSpc>
              <a:spcBef>
                <a:spcPct val="0"/>
              </a:spcBef>
            </a:pPr>
            <a:r>
              <a:rPr lang="en-US" sz="5499" b="1">
                <a:solidFill>
                  <a:srgbClr val="000000"/>
                </a:solidFill>
                <a:latin typeface="Ahkio Bold"/>
                <a:ea typeface="Ahkio Bold"/>
                <a:cs typeface="Ahkio Bold"/>
                <a:sym typeface="Ahkio Bold"/>
              </a:rPr>
              <a:t>EXAMPLES OF MIGRATION</a:t>
            </a:r>
          </a:p>
        </p:txBody>
      </p:sp>
      <p:sp>
        <p:nvSpPr>
          <p:cNvPr id="12" name="TextBox 12"/>
          <p:cNvSpPr txBox="1"/>
          <p:nvPr/>
        </p:nvSpPr>
        <p:spPr>
          <a:xfrm>
            <a:off x="6746598" y="2149911"/>
            <a:ext cx="5715525" cy="998229"/>
          </a:xfrm>
          <a:prstGeom prst="rect">
            <a:avLst/>
          </a:prstGeom>
        </p:spPr>
        <p:txBody>
          <a:bodyPr lIns="0" tIns="0" rIns="0" bIns="0" rtlCol="0" anchor="t">
            <a:spAutoFit/>
          </a:bodyPr>
          <a:lstStyle/>
          <a:p>
            <a:pPr algn="ctr">
              <a:lnSpc>
                <a:spcPts val="7979"/>
              </a:lnSpc>
              <a:spcBef>
                <a:spcPct val="0"/>
              </a:spcBef>
            </a:pPr>
            <a:r>
              <a:rPr lang="en-US" sz="5699" b="1">
                <a:solidFill>
                  <a:srgbClr val="000000"/>
                </a:solidFill>
                <a:latin typeface="Ahkio Bold"/>
                <a:ea typeface="Ahkio Bold"/>
                <a:cs typeface="Ahkio Bold"/>
                <a:sym typeface="Ahkio Bold"/>
              </a:rPr>
              <a:t>Forced Migration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p:cNvSpPr/>
          <p:nvPr/>
        </p:nvSpPr>
        <p:spPr>
          <a:xfrm>
            <a:off x="1028700" y="441685"/>
            <a:ext cx="16759372" cy="8442534"/>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p:cNvSpPr txBox="1"/>
          <p:nvPr/>
        </p:nvSpPr>
        <p:spPr>
          <a:xfrm>
            <a:off x="1950092" y="3365047"/>
            <a:ext cx="13911987" cy="5444907"/>
          </a:xfrm>
          <a:prstGeom prst="rect">
            <a:avLst/>
          </a:prstGeom>
        </p:spPr>
        <p:txBody>
          <a:bodyPr lIns="0" tIns="0" rIns="0" bIns="0" rtlCol="0" anchor="t">
            <a:spAutoFit/>
          </a:bodyPr>
          <a:lstStyle/>
          <a:p>
            <a:pPr algn="l">
              <a:lnSpc>
                <a:spcPts val="5717"/>
              </a:lnSpc>
            </a:pPr>
            <a:r>
              <a:rPr lang="en-US" sz="4083">
                <a:solidFill>
                  <a:srgbClr val="000000"/>
                </a:solidFill>
                <a:latin typeface="Belleza"/>
                <a:ea typeface="Belleza"/>
                <a:cs typeface="Belleza"/>
                <a:sym typeface="Belleza"/>
              </a:rPr>
              <a:t>Migrants are people who move from one place to another, either within a country or across international borders, usually to improve their living conditions, find work, or reunite with family. The term is broad and includes both temporary and permanent moves.</a:t>
            </a:r>
          </a:p>
          <a:p>
            <a:pPr marL="860066" lvl="1" indent="-430033" algn="l">
              <a:lnSpc>
                <a:spcPts val="5577"/>
              </a:lnSpc>
              <a:buFont typeface="Arial"/>
              <a:buChar char="•"/>
            </a:pPr>
            <a:r>
              <a:rPr lang="en-US" sz="3983">
                <a:solidFill>
                  <a:srgbClr val="B50C0C"/>
                </a:solidFill>
                <a:latin typeface="Belleza"/>
                <a:ea typeface="Belleza"/>
                <a:cs typeface="Belleza"/>
                <a:sym typeface="Belleza"/>
              </a:rPr>
              <a:t>Example</a:t>
            </a:r>
            <a:r>
              <a:rPr lang="en-US" sz="3983">
                <a:solidFill>
                  <a:srgbClr val="000000"/>
                </a:solidFill>
                <a:latin typeface="Belleza"/>
                <a:ea typeface="Belleza"/>
                <a:cs typeface="Belleza"/>
                <a:sym typeface="Belleza"/>
              </a:rPr>
              <a:t>: A person moving from a rural village to a city for a job is a migrant.</a:t>
            </a:r>
          </a:p>
          <a:p>
            <a:pPr algn="l">
              <a:lnSpc>
                <a:spcPts val="9356"/>
              </a:lnSpc>
            </a:pPr>
            <a:endParaRPr lang="en-US" sz="3983">
              <a:solidFill>
                <a:srgbClr val="000000"/>
              </a:solidFill>
              <a:latin typeface="Belleza"/>
              <a:ea typeface="Belleza"/>
              <a:cs typeface="Belleza"/>
              <a:sym typeface="Belleza"/>
            </a:endParaRPr>
          </a:p>
        </p:txBody>
      </p:sp>
      <p:sp>
        <p:nvSpPr>
          <p:cNvPr id="6" name="TextBox 6"/>
          <p:cNvSpPr txBox="1"/>
          <p:nvPr/>
        </p:nvSpPr>
        <p:spPr>
          <a:xfrm>
            <a:off x="5458269" y="1916761"/>
            <a:ext cx="6546820" cy="1370968"/>
          </a:xfrm>
          <a:prstGeom prst="rect">
            <a:avLst/>
          </a:prstGeom>
        </p:spPr>
        <p:txBody>
          <a:bodyPr lIns="0" tIns="0" rIns="0" bIns="0" rtlCol="0" anchor="t">
            <a:spAutoFit/>
          </a:bodyPr>
          <a:lstStyle/>
          <a:p>
            <a:pPr algn="ctr">
              <a:lnSpc>
                <a:spcPts val="11059"/>
              </a:lnSpc>
              <a:spcBef>
                <a:spcPct val="0"/>
              </a:spcBef>
            </a:pPr>
            <a:r>
              <a:rPr lang="en-US" sz="7899" b="1">
                <a:solidFill>
                  <a:srgbClr val="000000"/>
                </a:solidFill>
                <a:latin typeface="Ahkio Bold"/>
                <a:ea typeface="Ahkio Bold"/>
                <a:cs typeface="Ahkio Bold"/>
                <a:sym typeface="Ahkio Bold"/>
              </a:rPr>
              <a:t>MIGRANTS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p:cNvSpPr/>
          <p:nvPr/>
        </p:nvSpPr>
        <p:spPr>
          <a:xfrm>
            <a:off x="1028700" y="441685"/>
            <a:ext cx="16759372" cy="8442534"/>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p:cNvSpPr txBox="1"/>
          <p:nvPr/>
        </p:nvSpPr>
        <p:spPr>
          <a:xfrm>
            <a:off x="1950092" y="3365047"/>
            <a:ext cx="13911987" cy="5463957"/>
          </a:xfrm>
          <a:prstGeom prst="rect">
            <a:avLst/>
          </a:prstGeom>
        </p:spPr>
        <p:txBody>
          <a:bodyPr lIns="0" tIns="0" rIns="0" bIns="0" rtlCol="0" anchor="t">
            <a:spAutoFit/>
          </a:bodyPr>
          <a:lstStyle/>
          <a:p>
            <a:pPr algn="l">
              <a:lnSpc>
                <a:spcPts val="5717"/>
              </a:lnSpc>
            </a:pPr>
            <a:r>
              <a:rPr lang="en-US" sz="4083">
                <a:solidFill>
                  <a:srgbClr val="000000"/>
                </a:solidFill>
                <a:latin typeface="Belleza"/>
                <a:ea typeface="Belleza"/>
                <a:cs typeface="Belleza"/>
                <a:sym typeface="Belleza"/>
              </a:rPr>
              <a:t>Immigrants are a specific type of migrant who move to a different country with the intention of living there permanently or for a long time.</a:t>
            </a:r>
          </a:p>
          <a:p>
            <a:pPr marL="881656" lvl="1" indent="-440828" algn="l">
              <a:lnSpc>
                <a:spcPts val="5717"/>
              </a:lnSpc>
              <a:buFont typeface="Arial"/>
              <a:buChar char="•"/>
            </a:pPr>
            <a:r>
              <a:rPr lang="en-US" sz="4083">
                <a:solidFill>
                  <a:srgbClr val="000000"/>
                </a:solidFill>
                <a:latin typeface="Belleza"/>
                <a:ea typeface="Belleza"/>
                <a:cs typeface="Belleza"/>
                <a:sym typeface="Belleza"/>
              </a:rPr>
              <a:t>Example: Someone who moves from India to Canada to live and work is an immigrant in Canada.</a:t>
            </a:r>
          </a:p>
          <a:p>
            <a:pPr algn="l">
              <a:lnSpc>
                <a:spcPts val="5577"/>
              </a:lnSpc>
            </a:pPr>
            <a:endParaRPr lang="en-US" sz="4083">
              <a:solidFill>
                <a:srgbClr val="000000"/>
              </a:solidFill>
              <a:latin typeface="Belleza"/>
              <a:ea typeface="Belleza"/>
              <a:cs typeface="Belleza"/>
              <a:sym typeface="Belleza"/>
            </a:endParaRPr>
          </a:p>
          <a:p>
            <a:pPr algn="l">
              <a:lnSpc>
                <a:spcPts val="9356"/>
              </a:lnSpc>
            </a:pPr>
            <a:endParaRPr lang="en-US" sz="4083">
              <a:solidFill>
                <a:srgbClr val="000000"/>
              </a:solidFill>
              <a:latin typeface="Belleza"/>
              <a:ea typeface="Belleza"/>
              <a:cs typeface="Belleza"/>
              <a:sym typeface="Belleza"/>
            </a:endParaRPr>
          </a:p>
        </p:txBody>
      </p:sp>
      <p:sp>
        <p:nvSpPr>
          <p:cNvPr id="6" name="TextBox 6"/>
          <p:cNvSpPr txBox="1"/>
          <p:nvPr/>
        </p:nvSpPr>
        <p:spPr>
          <a:xfrm>
            <a:off x="5458269" y="1916761"/>
            <a:ext cx="6546820" cy="1370968"/>
          </a:xfrm>
          <a:prstGeom prst="rect">
            <a:avLst/>
          </a:prstGeom>
        </p:spPr>
        <p:txBody>
          <a:bodyPr lIns="0" tIns="0" rIns="0" bIns="0" rtlCol="0" anchor="t">
            <a:spAutoFit/>
          </a:bodyPr>
          <a:lstStyle/>
          <a:p>
            <a:pPr algn="ctr">
              <a:lnSpc>
                <a:spcPts val="11059"/>
              </a:lnSpc>
              <a:spcBef>
                <a:spcPct val="0"/>
              </a:spcBef>
            </a:pPr>
            <a:r>
              <a:rPr lang="en-US" sz="7899" b="1">
                <a:solidFill>
                  <a:srgbClr val="000000"/>
                </a:solidFill>
                <a:latin typeface="Ahkio Bold"/>
                <a:ea typeface="Ahkio Bold"/>
                <a:cs typeface="Ahkio Bold"/>
                <a:sym typeface="Ahkio Bold"/>
              </a:rPr>
              <a:t>IMMIGRANTS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DF1529-0D14-A273-B7DF-F3F3053E7AF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8440FD58-0D9A-5E9A-0B72-F081D809081D}"/>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a:extLst>
              <a:ext uri="{FF2B5EF4-FFF2-40B4-BE49-F238E27FC236}">
                <a16:creationId xmlns:a16="http://schemas.microsoft.com/office/drawing/2014/main" id="{A61A5426-8A06-4508-FD9F-162DF6011568}"/>
              </a:ext>
            </a:extLst>
          </p:cNvPr>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a:extLst>
              <a:ext uri="{FF2B5EF4-FFF2-40B4-BE49-F238E27FC236}">
                <a16:creationId xmlns:a16="http://schemas.microsoft.com/office/drawing/2014/main" id="{9CDE5E55-2570-0C59-ED6A-307CAF92D4AF}"/>
              </a:ext>
            </a:extLst>
          </p:cNvPr>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a:extLst>
              <a:ext uri="{FF2B5EF4-FFF2-40B4-BE49-F238E27FC236}">
                <a16:creationId xmlns:a16="http://schemas.microsoft.com/office/drawing/2014/main" id="{B3DED8DB-A42E-4383-AD7E-C6C4D89CB550}"/>
              </a:ext>
            </a:extLst>
          </p:cNvPr>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a:extLst>
              <a:ext uri="{FF2B5EF4-FFF2-40B4-BE49-F238E27FC236}">
                <a16:creationId xmlns:a16="http://schemas.microsoft.com/office/drawing/2014/main" id="{B6967CB4-408E-CA7B-145B-29EF23B21567}"/>
              </a:ext>
            </a:extLst>
          </p:cNvPr>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a:extLst>
              <a:ext uri="{FF2B5EF4-FFF2-40B4-BE49-F238E27FC236}">
                <a16:creationId xmlns:a16="http://schemas.microsoft.com/office/drawing/2014/main" id="{C0962CF6-969B-518A-99A6-3D9B6AAF43BC}"/>
              </a:ext>
            </a:extLst>
          </p:cNvPr>
          <p:cNvSpPr txBox="1"/>
          <p:nvPr/>
        </p:nvSpPr>
        <p:spPr>
          <a:xfrm>
            <a:off x="3048000" y="3677811"/>
            <a:ext cx="11719016" cy="2954655"/>
          </a:xfrm>
          <a:prstGeom prst="rect">
            <a:avLst/>
          </a:prstGeom>
        </p:spPr>
        <p:txBody>
          <a:bodyPr wrap="square" lIns="0" tIns="0" rIns="0" bIns="0" rtlCol="0" anchor="t">
            <a:spAutoFit/>
          </a:bodyPr>
          <a:lstStyle/>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POSITIVE IMPACT OF MIGRATION</a:t>
            </a:r>
          </a:p>
        </p:txBody>
      </p:sp>
    </p:spTree>
    <p:extLst>
      <p:ext uri="{BB962C8B-B14F-4D97-AF65-F5344CB8AC3E}">
        <p14:creationId xmlns:p14="http://schemas.microsoft.com/office/powerpoint/2010/main" val="4042547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8518"/>
            </a:stretch>
          </a:blipFill>
        </p:spPr>
        <p:txBody>
          <a:bodyPr/>
          <a:lstStyle/>
          <a:p>
            <a:endParaRPr lang="en-PH"/>
          </a:p>
        </p:txBody>
      </p:sp>
      <p:sp>
        <p:nvSpPr>
          <p:cNvPr id="3" name="Freeform 3"/>
          <p:cNvSpPr/>
          <p:nvPr/>
        </p:nvSpPr>
        <p:spPr>
          <a:xfrm>
            <a:off x="-118017" y="0"/>
            <a:ext cx="18524034" cy="10035049"/>
          </a:xfrm>
          <a:custGeom>
            <a:avLst/>
            <a:gdLst/>
            <a:ahLst/>
            <a:cxnLst/>
            <a:rect l="l" t="t" r="r" b="b"/>
            <a:pathLst>
              <a:path w="18524034" h="10035049">
                <a:moveTo>
                  <a:pt x="0" y="0"/>
                </a:moveTo>
                <a:lnTo>
                  <a:pt x="18524034" y="0"/>
                </a:lnTo>
                <a:lnTo>
                  <a:pt x="18524034" y="10035049"/>
                </a:lnTo>
                <a:lnTo>
                  <a:pt x="0" y="10035049"/>
                </a:lnTo>
                <a:lnTo>
                  <a:pt x="0" y="0"/>
                </a:lnTo>
                <a:close/>
              </a:path>
            </a:pathLst>
          </a:custGeom>
          <a:blipFill>
            <a:blip r:embed="rId3"/>
            <a:stretch>
              <a:fillRect t="-64605" b="-19987"/>
            </a:stretch>
          </a:blipFill>
        </p:spPr>
        <p:txBody>
          <a:bodyPr/>
          <a:lstStyle/>
          <a:p>
            <a:endParaRPr lang="en-PH"/>
          </a:p>
        </p:txBody>
      </p:sp>
      <p:sp>
        <p:nvSpPr>
          <p:cNvPr id="4" name="Freeform 4"/>
          <p:cNvSpPr/>
          <p:nvPr/>
        </p:nvSpPr>
        <p:spPr>
          <a:xfrm>
            <a:off x="533400" y="251952"/>
            <a:ext cx="17602200" cy="9387348"/>
          </a:xfrm>
          <a:custGeom>
            <a:avLst/>
            <a:gdLst/>
            <a:ahLst/>
            <a:cxnLst/>
            <a:rect l="l" t="t" r="r" b="b"/>
            <a:pathLst>
              <a:path w="16759372" h="8442534">
                <a:moveTo>
                  <a:pt x="0" y="0"/>
                </a:moveTo>
                <a:lnTo>
                  <a:pt x="16759372" y="0"/>
                </a:lnTo>
                <a:lnTo>
                  <a:pt x="16759372" y="8442533"/>
                </a:lnTo>
                <a:lnTo>
                  <a:pt x="0" y="844253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PH"/>
          </a:p>
        </p:txBody>
      </p:sp>
      <p:sp>
        <p:nvSpPr>
          <p:cNvPr id="5" name="TextBox 5"/>
          <p:cNvSpPr txBox="1"/>
          <p:nvPr/>
        </p:nvSpPr>
        <p:spPr>
          <a:xfrm>
            <a:off x="2188006" y="1810877"/>
            <a:ext cx="13911987" cy="1744388"/>
          </a:xfrm>
          <a:prstGeom prst="rect">
            <a:avLst/>
          </a:prstGeom>
        </p:spPr>
        <p:txBody>
          <a:bodyPr lIns="0" tIns="0" rIns="0" bIns="0" rtlCol="0" anchor="t">
            <a:spAutoFit/>
          </a:bodyPr>
          <a:lstStyle/>
          <a:p>
            <a:pPr algn="l">
              <a:lnSpc>
                <a:spcPts val="5577"/>
              </a:lnSpc>
            </a:pPr>
            <a:endParaRPr lang="en-US" sz="4083" dirty="0">
              <a:solidFill>
                <a:srgbClr val="000000"/>
              </a:solidFill>
              <a:latin typeface="Belleza"/>
              <a:ea typeface="Belleza"/>
              <a:cs typeface="Belleza"/>
              <a:sym typeface="Belleza"/>
            </a:endParaRPr>
          </a:p>
          <a:p>
            <a:pPr algn="l">
              <a:lnSpc>
                <a:spcPts val="9356"/>
              </a:lnSpc>
            </a:pPr>
            <a:endParaRPr lang="en-US" sz="4083" dirty="0">
              <a:solidFill>
                <a:srgbClr val="000000"/>
              </a:solidFill>
              <a:latin typeface="Belleza"/>
              <a:ea typeface="Belleza"/>
              <a:cs typeface="Belleza"/>
              <a:sym typeface="Belleza"/>
            </a:endParaRPr>
          </a:p>
        </p:txBody>
      </p:sp>
      <p:sp>
        <p:nvSpPr>
          <p:cNvPr id="6" name="TextBox 6"/>
          <p:cNvSpPr txBox="1"/>
          <p:nvPr/>
        </p:nvSpPr>
        <p:spPr>
          <a:xfrm>
            <a:off x="5458269" y="1916761"/>
            <a:ext cx="6546820" cy="1294713"/>
          </a:xfrm>
          <a:prstGeom prst="rect">
            <a:avLst/>
          </a:prstGeom>
        </p:spPr>
        <p:txBody>
          <a:bodyPr lIns="0" tIns="0" rIns="0" bIns="0" rtlCol="0" anchor="t">
            <a:spAutoFit/>
          </a:bodyPr>
          <a:lstStyle/>
          <a:p>
            <a:pPr algn="ctr">
              <a:lnSpc>
                <a:spcPts val="11059"/>
              </a:lnSpc>
              <a:spcBef>
                <a:spcPct val="0"/>
              </a:spcBef>
            </a:pPr>
            <a:endParaRPr lang="en-US" sz="7899" b="1" dirty="0">
              <a:solidFill>
                <a:srgbClr val="000000"/>
              </a:solidFill>
              <a:latin typeface="Ahkio Bold"/>
              <a:ea typeface="Ahkio Bold"/>
              <a:cs typeface="Ahkio Bold"/>
              <a:sym typeface="Ahkio Bold"/>
            </a:endParaRPr>
          </a:p>
        </p:txBody>
      </p:sp>
      <p:sp>
        <p:nvSpPr>
          <p:cNvPr id="8" name="TextBox 7">
            <a:extLst>
              <a:ext uri="{FF2B5EF4-FFF2-40B4-BE49-F238E27FC236}">
                <a16:creationId xmlns:a16="http://schemas.microsoft.com/office/drawing/2014/main" id="{0EB4A824-AB3F-2509-33F1-E705A5D17477}"/>
              </a:ext>
            </a:extLst>
          </p:cNvPr>
          <p:cNvSpPr txBox="1"/>
          <p:nvPr/>
        </p:nvSpPr>
        <p:spPr>
          <a:xfrm>
            <a:off x="1828799" y="1206141"/>
            <a:ext cx="14271193" cy="7478970"/>
          </a:xfrm>
          <a:prstGeom prst="rect">
            <a:avLst/>
          </a:prstGeom>
          <a:noFill/>
        </p:spPr>
        <p:txBody>
          <a:bodyPr wrap="square" rtlCol="0">
            <a:spAutoFit/>
          </a:bodyPr>
          <a:lstStyle/>
          <a:p>
            <a:pPr algn="just"/>
            <a:r>
              <a:rPr lang="en-US" sz="4000" dirty="0"/>
              <a:t>1.Economic Growth (Host Country)Migrants often fill labor shortages and contribute to the economy.</a:t>
            </a:r>
          </a:p>
          <a:p>
            <a:pPr algn="just"/>
            <a:r>
              <a:rPr lang="en-US" sz="4000" b="1" dirty="0">
                <a:solidFill>
                  <a:srgbClr val="FF0000"/>
                </a:solidFill>
              </a:rPr>
              <a:t>Example: </a:t>
            </a:r>
            <a:r>
              <a:rPr lang="en-US" sz="4000" dirty="0"/>
              <a:t>In the UK, many healthcare workers are migrants who support the NHS (National Health Service).</a:t>
            </a:r>
          </a:p>
          <a:p>
            <a:pPr algn="just"/>
            <a:r>
              <a:rPr lang="en-US" sz="4000" dirty="0"/>
              <a:t>2.Remittances (Home Country)Migrants send money back to their families, boosting the home country’s economy.</a:t>
            </a:r>
          </a:p>
          <a:p>
            <a:pPr algn="just"/>
            <a:r>
              <a:rPr lang="en-US" sz="4000" b="1" dirty="0">
                <a:solidFill>
                  <a:srgbClr val="FF0000"/>
                </a:solidFill>
              </a:rPr>
              <a:t>Example: </a:t>
            </a:r>
            <a:r>
              <a:rPr lang="en-US" sz="4000" dirty="0"/>
              <a:t>Filipino workers abroad send billions in remittances, helping support the Philippines' economy.</a:t>
            </a:r>
          </a:p>
          <a:p>
            <a:pPr algn="just"/>
            <a:r>
              <a:rPr lang="en-US" sz="4000" dirty="0"/>
              <a:t>3.Cultural </a:t>
            </a:r>
            <a:r>
              <a:rPr lang="en-US" sz="4000" dirty="0" err="1"/>
              <a:t>DiversityMigration</a:t>
            </a:r>
            <a:r>
              <a:rPr lang="en-US" sz="4000" dirty="0"/>
              <a:t> enriches societies by introducing new cultures, food, traditions, and ideas.</a:t>
            </a:r>
          </a:p>
          <a:p>
            <a:pPr algn="just"/>
            <a:r>
              <a:rPr lang="en-US" sz="4000" b="1" dirty="0">
                <a:solidFill>
                  <a:srgbClr val="FF0000"/>
                </a:solidFill>
              </a:rPr>
              <a:t>Example</a:t>
            </a:r>
            <a:r>
              <a:rPr lang="en-US" sz="4000" dirty="0"/>
              <a:t>: In the U.S., cities like New York and Los Angeles are known for their multicultural communities.</a:t>
            </a:r>
            <a:endParaRPr lang="en-PH" sz="4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207FA-B6AC-0805-109A-13C6D5FC197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198F3CB-192A-B0D0-6BAC-D4B86530EAE4}"/>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143" b="-13374"/>
            </a:stretch>
          </a:blipFill>
        </p:spPr>
        <p:txBody>
          <a:bodyPr/>
          <a:lstStyle/>
          <a:p>
            <a:endParaRPr lang="en-PH"/>
          </a:p>
        </p:txBody>
      </p:sp>
      <p:sp>
        <p:nvSpPr>
          <p:cNvPr id="3" name="Freeform 3">
            <a:extLst>
              <a:ext uri="{FF2B5EF4-FFF2-40B4-BE49-F238E27FC236}">
                <a16:creationId xmlns:a16="http://schemas.microsoft.com/office/drawing/2014/main" id="{01A84B62-E21A-3435-2D7E-56506D3A496A}"/>
              </a:ext>
            </a:extLst>
          </p:cNvPr>
          <p:cNvSpPr/>
          <p:nvPr/>
        </p:nvSpPr>
        <p:spPr>
          <a:xfrm>
            <a:off x="-118017" y="11639"/>
            <a:ext cx="18524034" cy="10287000"/>
          </a:xfrm>
          <a:custGeom>
            <a:avLst/>
            <a:gdLst/>
            <a:ahLst/>
            <a:cxnLst/>
            <a:rect l="l" t="t" r="r" b="b"/>
            <a:pathLst>
              <a:path w="18524034" h="10287000">
                <a:moveTo>
                  <a:pt x="0" y="0"/>
                </a:moveTo>
                <a:lnTo>
                  <a:pt x="18524034" y="0"/>
                </a:lnTo>
                <a:lnTo>
                  <a:pt x="18524034" y="10287000"/>
                </a:lnTo>
                <a:lnTo>
                  <a:pt x="0" y="10287000"/>
                </a:lnTo>
                <a:lnTo>
                  <a:pt x="0" y="0"/>
                </a:lnTo>
                <a:close/>
              </a:path>
            </a:pathLst>
          </a:custGeom>
          <a:blipFill>
            <a:blip r:embed="rId3"/>
            <a:stretch>
              <a:fillRect t="-40036" b="-40036"/>
            </a:stretch>
          </a:blipFill>
        </p:spPr>
        <p:txBody>
          <a:bodyPr/>
          <a:lstStyle/>
          <a:p>
            <a:endParaRPr lang="en-PH"/>
          </a:p>
        </p:txBody>
      </p:sp>
      <p:sp>
        <p:nvSpPr>
          <p:cNvPr id="4" name="Freeform 4">
            <a:extLst>
              <a:ext uri="{FF2B5EF4-FFF2-40B4-BE49-F238E27FC236}">
                <a16:creationId xmlns:a16="http://schemas.microsoft.com/office/drawing/2014/main" id="{07C54EC1-F330-3BC2-25FC-3AEF873096FE}"/>
              </a:ext>
            </a:extLst>
          </p:cNvPr>
          <p:cNvSpPr/>
          <p:nvPr/>
        </p:nvSpPr>
        <p:spPr>
          <a:xfrm>
            <a:off x="0" y="0"/>
            <a:ext cx="5897792" cy="3467410"/>
          </a:xfrm>
          <a:custGeom>
            <a:avLst/>
            <a:gdLst/>
            <a:ahLst/>
            <a:cxnLst/>
            <a:rect l="l" t="t" r="r" b="b"/>
            <a:pathLst>
              <a:path w="5897792" h="3467410">
                <a:moveTo>
                  <a:pt x="0" y="0"/>
                </a:moveTo>
                <a:lnTo>
                  <a:pt x="5897792" y="0"/>
                </a:lnTo>
                <a:lnTo>
                  <a:pt x="5897792" y="3467410"/>
                </a:lnTo>
                <a:lnTo>
                  <a:pt x="0" y="3467410"/>
                </a:lnTo>
                <a:lnTo>
                  <a:pt x="0" y="0"/>
                </a:lnTo>
                <a:close/>
              </a:path>
            </a:pathLst>
          </a:custGeom>
          <a:blipFill>
            <a:blip r:embed="rId4"/>
            <a:stretch>
              <a:fillRect/>
            </a:stretch>
          </a:blipFill>
        </p:spPr>
        <p:txBody>
          <a:bodyPr/>
          <a:lstStyle/>
          <a:p>
            <a:endParaRPr lang="en-PH"/>
          </a:p>
        </p:txBody>
      </p:sp>
      <p:sp>
        <p:nvSpPr>
          <p:cNvPr id="5" name="Freeform 5">
            <a:extLst>
              <a:ext uri="{FF2B5EF4-FFF2-40B4-BE49-F238E27FC236}">
                <a16:creationId xmlns:a16="http://schemas.microsoft.com/office/drawing/2014/main" id="{AA212D9D-A952-3BAC-0E97-5FC9A0DDA624}"/>
              </a:ext>
            </a:extLst>
          </p:cNvPr>
          <p:cNvSpPr/>
          <p:nvPr/>
        </p:nvSpPr>
        <p:spPr>
          <a:xfrm flipH="1" flipV="1">
            <a:off x="12626242" y="6819590"/>
            <a:ext cx="5897792" cy="3467410"/>
          </a:xfrm>
          <a:custGeom>
            <a:avLst/>
            <a:gdLst/>
            <a:ahLst/>
            <a:cxnLst/>
            <a:rect l="l" t="t" r="r" b="b"/>
            <a:pathLst>
              <a:path w="5897792" h="3467410">
                <a:moveTo>
                  <a:pt x="5897792" y="3467410"/>
                </a:moveTo>
                <a:lnTo>
                  <a:pt x="0" y="3467410"/>
                </a:lnTo>
                <a:lnTo>
                  <a:pt x="0" y="0"/>
                </a:lnTo>
                <a:lnTo>
                  <a:pt x="5897792" y="0"/>
                </a:lnTo>
                <a:lnTo>
                  <a:pt x="5897792" y="3467410"/>
                </a:lnTo>
                <a:close/>
              </a:path>
            </a:pathLst>
          </a:custGeom>
          <a:blipFill>
            <a:blip r:embed="rId4"/>
            <a:stretch>
              <a:fillRect/>
            </a:stretch>
          </a:blipFill>
        </p:spPr>
        <p:txBody>
          <a:bodyPr/>
          <a:lstStyle/>
          <a:p>
            <a:endParaRPr lang="en-PH"/>
          </a:p>
        </p:txBody>
      </p:sp>
      <p:sp>
        <p:nvSpPr>
          <p:cNvPr id="6" name="Freeform 6">
            <a:extLst>
              <a:ext uri="{FF2B5EF4-FFF2-40B4-BE49-F238E27FC236}">
                <a16:creationId xmlns:a16="http://schemas.microsoft.com/office/drawing/2014/main" id="{202738A1-64A5-A46E-2164-5F5D5822DA68}"/>
              </a:ext>
            </a:extLst>
          </p:cNvPr>
          <p:cNvSpPr/>
          <p:nvPr/>
        </p:nvSpPr>
        <p:spPr>
          <a:xfrm>
            <a:off x="2204463" y="2732111"/>
            <a:ext cx="13668363" cy="4846056"/>
          </a:xfrm>
          <a:custGeom>
            <a:avLst/>
            <a:gdLst/>
            <a:ahLst/>
            <a:cxnLst/>
            <a:rect l="l" t="t" r="r" b="b"/>
            <a:pathLst>
              <a:path w="13668363" h="4846056">
                <a:moveTo>
                  <a:pt x="0" y="0"/>
                </a:moveTo>
                <a:lnTo>
                  <a:pt x="13668364" y="0"/>
                </a:lnTo>
                <a:lnTo>
                  <a:pt x="13668364" y="4846056"/>
                </a:lnTo>
                <a:lnTo>
                  <a:pt x="0" y="484605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PH"/>
          </a:p>
        </p:txBody>
      </p:sp>
      <p:sp>
        <p:nvSpPr>
          <p:cNvPr id="7" name="TextBox 7">
            <a:extLst>
              <a:ext uri="{FF2B5EF4-FFF2-40B4-BE49-F238E27FC236}">
                <a16:creationId xmlns:a16="http://schemas.microsoft.com/office/drawing/2014/main" id="{6A5051D2-D358-2292-49DF-F01CB40F68C3}"/>
              </a:ext>
            </a:extLst>
          </p:cNvPr>
          <p:cNvSpPr txBox="1"/>
          <p:nvPr/>
        </p:nvSpPr>
        <p:spPr>
          <a:xfrm>
            <a:off x="3048000" y="3677811"/>
            <a:ext cx="11719016" cy="2954655"/>
          </a:xfrm>
          <a:prstGeom prst="rect">
            <a:avLst/>
          </a:prstGeom>
        </p:spPr>
        <p:txBody>
          <a:bodyPr wrap="square" lIns="0" tIns="0" rIns="0" bIns="0" rtlCol="0" anchor="t">
            <a:spAutoFit/>
          </a:bodyPr>
          <a:lstStyle/>
          <a:p>
            <a:pPr algn="ctr"/>
            <a:r>
              <a:rPr lang="en-US" sz="9600" b="1" dirty="0">
                <a:ln w="6600">
                  <a:solidFill>
                    <a:schemeClr val="accent2"/>
                  </a:solidFill>
                  <a:prstDash val="solid"/>
                </a:ln>
                <a:solidFill>
                  <a:srgbClr val="FFFFFF"/>
                </a:solidFill>
                <a:effectLst>
                  <a:outerShdw dist="38100" dir="2700000" algn="tl" rotWithShape="0">
                    <a:schemeClr val="accent2"/>
                  </a:outerShdw>
                </a:effectLst>
                <a:latin typeface="Ahkio Bold"/>
                <a:ea typeface="Ahkio Bold"/>
                <a:cs typeface="Ahkio Bold"/>
                <a:sym typeface="Ahkio Bold"/>
              </a:rPr>
              <a:t>NEGATIVE IMPACT OF MIGRATION</a:t>
            </a:r>
          </a:p>
        </p:txBody>
      </p:sp>
    </p:spTree>
    <p:extLst>
      <p:ext uri="{BB962C8B-B14F-4D97-AF65-F5344CB8AC3E}">
        <p14:creationId xmlns:p14="http://schemas.microsoft.com/office/powerpoint/2010/main" val="3353225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1099</Words>
  <Application>Microsoft Macintosh PowerPoint</Application>
  <PresentationFormat>Custom</PresentationFormat>
  <Paragraphs>66</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Arial Narrow</vt:lpstr>
      <vt:lpstr>Ahkio Bold</vt:lpstr>
      <vt:lpstr>Calibri</vt:lpstr>
      <vt:lpstr>Arimo</vt:lpstr>
      <vt:lpstr>Belleza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Population and Mobility</dc:title>
  <dc:creator>Chelle</dc:creator>
  <cp:lastModifiedBy>Jackelyn Legaspi</cp:lastModifiedBy>
  <cp:revision>7</cp:revision>
  <dcterms:created xsi:type="dcterms:W3CDTF">2006-08-16T00:00:00Z</dcterms:created>
  <dcterms:modified xsi:type="dcterms:W3CDTF">2025-11-03T07:17:14Z</dcterms:modified>
  <dc:identifier>DAGlcl4QxWI</dc:identifier>
</cp:coreProperties>
</file>

<file path=docProps/thumbnail.jpeg>
</file>